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Default Extension="wav" ContentType="audio/wav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0"/>
  </p:notesMasterIdLst>
  <p:sldIdLst>
    <p:sldId id="256" r:id="rId2"/>
    <p:sldId id="383" r:id="rId3"/>
    <p:sldId id="339" r:id="rId4"/>
    <p:sldId id="283" r:id="rId5"/>
    <p:sldId id="332" r:id="rId6"/>
    <p:sldId id="333" r:id="rId7"/>
    <p:sldId id="334" r:id="rId8"/>
    <p:sldId id="346" r:id="rId9"/>
    <p:sldId id="347" r:id="rId10"/>
    <p:sldId id="342" r:id="rId11"/>
    <p:sldId id="343" r:id="rId12"/>
    <p:sldId id="344" r:id="rId13"/>
    <p:sldId id="345" r:id="rId14"/>
    <p:sldId id="335" r:id="rId15"/>
    <p:sldId id="280" r:id="rId16"/>
    <p:sldId id="294" r:id="rId17"/>
    <p:sldId id="295" r:id="rId18"/>
    <p:sldId id="296" r:id="rId19"/>
    <p:sldId id="297" r:id="rId20"/>
    <p:sldId id="282" r:id="rId21"/>
    <p:sldId id="298" r:id="rId22"/>
    <p:sldId id="373" r:id="rId23"/>
    <p:sldId id="374" r:id="rId24"/>
    <p:sldId id="375" r:id="rId25"/>
    <p:sldId id="376" r:id="rId26"/>
    <p:sldId id="377" r:id="rId27"/>
    <p:sldId id="378" r:id="rId28"/>
    <p:sldId id="379" r:id="rId29"/>
    <p:sldId id="380" r:id="rId30"/>
    <p:sldId id="381" r:id="rId31"/>
    <p:sldId id="382" r:id="rId32"/>
    <p:sldId id="355" r:id="rId33"/>
    <p:sldId id="29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9" r:id="rId44"/>
    <p:sldId id="300" r:id="rId45"/>
    <p:sldId id="356" r:id="rId46"/>
    <p:sldId id="301" r:id="rId47"/>
    <p:sldId id="302" r:id="rId48"/>
    <p:sldId id="303" r:id="rId49"/>
    <p:sldId id="310" r:id="rId50"/>
    <p:sldId id="330" r:id="rId51"/>
    <p:sldId id="352" r:id="rId52"/>
    <p:sldId id="362" r:id="rId53"/>
    <p:sldId id="357" r:id="rId54"/>
    <p:sldId id="329" r:id="rId55"/>
    <p:sldId id="331" r:id="rId56"/>
    <p:sldId id="353" r:id="rId57"/>
    <p:sldId id="361" r:id="rId58"/>
    <p:sldId id="315" r:id="rId59"/>
    <p:sldId id="358" r:id="rId60"/>
    <p:sldId id="318" r:id="rId61"/>
    <p:sldId id="336" r:id="rId62"/>
    <p:sldId id="316" r:id="rId63"/>
    <p:sldId id="359" r:id="rId64"/>
    <p:sldId id="279" r:id="rId65"/>
    <p:sldId id="317" r:id="rId66"/>
    <p:sldId id="363" r:id="rId67"/>
    <p:sldId id="364" r:id="rId68"/>
    <p:sldId id="365" r:id="rId69"/>
    <p:sldId id="366" r:id="rId70"/>
    <p:sldId id="367" r:id="rId71"/>
    <p:sldId id="368" r:id="rId72"/>
    <p:sldId id="369" r:id="rId73"/>
    <p:sldId id="370" r:id="rId74"/>
    <p:sldId id="371" r:id="rId75"/>
    <p:sldId id="372" r:id="rId76"/>
    <p:sldId id="360" r:id="rId77"/>
    <p:sldId id="337" r:id="rId78"/>
    <p:sldId id="319" r:id="rId79"/>
    <p:sldId id="320" r:id="rId80"/>
    <p:sldId id="321" r:id="rId81"/>
    <p:sldId id="322" r:id="rId82"/>
    <p:sldId id="323" r:id="rId83"/>
    <p:sldId id="324" r:id="rId84"/>
    <p:sldId id="325" r:id="rId85"/>
    <p:sldId id="326" r:id="rId86"/>
    <p:sldId id="327" r:id="rId87"/>
    <p:sldId id="340" r:id="rId88"/>
    <p:sldId id="328" r:id="rId89"/>
  </p:sldIdLst>
  <p:sldSz cx="9144000" cy="6858000" type="screen4x3"/>
  <p:notesSz cx="7315200" cy="9601200"/>
  <p:defaultTextStyle>
    <a:defPPr>
      <a:defRPr lang="en-CA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3300"/>
    <a:srgbClr val="660066"/>
    <a:srgbClr val="001C92"/>
    <a:srgbClr val="2E002E"/>
    <a:srgbClr val="4D4D4D"/>
    <a:srgbClr val="B92D14"/>
    <a:srgbClr val="35759D"/>
    <a:srgbClr val="35B19D"/>
    <a:srgbClr val="E8E8E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51" autoAdjust="0"/>
    <p:restoredTop sz="98763" autoAdjust="0"/>
  </p:normalViewPr>
  <p:slideViewPr>
    <p:cSldViewPr snapToGrid="0">
      <p:cViewPr>
        <p:scale>
          <a:sx n="70" d="100"/>
          <a:sy n="70" d="100"/>
        </p:scale>
        <p:origin x="-15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CA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59FBCE3D-7C4D-4C97-90BE-EBE59C116CE1}" type="slidenum">
              <a:rPr lang="en-CA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C2B093-A067-4C5F-8DB0-5625D5C36BC9}" type="slidenum">
              <a:rPr lang="en-CA"/>
              <a:pPr/>
              <a:t>1</a:t>
            </a:fld>
            <a:endParaRPr lang="en-CA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CE346A-19E7-4603-8496-9B86F921A584}" type="slidenum">
              <a:rPr lang="en-CA"/>
              <a:pPr/>
              <a:t>11</a:t>
            </a:fld>
            <a:endParaRPr lang="en-CA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CE346A-19E7-4603-8496-9B86F921A584}" type="slidenum">
              <a:rPr lang="en-CA"/>
              <a:pPr/>
              <a:t>12</a:t>
            </a:fld>
            <a:endParaRPr lang="en-CA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CE346A-19E7-4603-8496-9B86F921A584}" type="slidenum">
              <a:rPr lang="en-CA"/>
              <a:pPr/>
              <a:t>13</a:t>
            </a:fld>
            <a:endParaRPr lang="en-CA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CE346A-19E7-4603-8496-9B86F921A584}" type="slidenum">
              <a:rPr lang="en-CA"/>
              <a:pPr/>
              <a:t>14</a:t>
            </a:fld>
            <a:endParaRPr lang="en-CA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CE346A-19E7-4603-8496-9B86F921A584}" type="slidenum">
              <a:rPr lang="en-CA"/>
              <a:pPr/>
              <a:t>15</a:t>
            </a:fld>
            <a:endParaRPr lang="en-CA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CE346A-19E7-4603-8496-9B86F921A584}" type="slidenum">
              <a:rPr lang="en-CA"/>
              <a:pPr/>
              <a:t>16</a:t>
            </a:fld>
            <a:endParaRPr lang="en-CA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CE346A-19E7-4603-8496-9B86F921A584}" type="slidenum">
              <a:rPr lang="en-CA"/>
              <a:pPr/>
              <a:t>17</a:t>
            </a:fld>
            <a:endParaRPr lang="en-CA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CE346A-19E7-4603-8496-9B86F921A584}" type="slidenum">
              <a:rPr lang="en-CA"/>
              <a:pPr/>
              <a:t>18</a:t>
            </a:fld>
            <a:endParaRPr lang="en-CA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CE346A-19E7-4603-8496-9B86F921A584}" type="slidenum">
              <a:rPr lang="en-CA"/>
              <a:pPr/>
              <a:t>19</a:t>
            </a:fld>
            <a:endParaRPr lang="en-CA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CE346A-19E7-4603-8496-9B86F921A584}" type="slidenum">
              <a:rPr lang="en-CA"/>
              <a:pPr/>
              <a:t>20</a:t>
            </a:fld>
            <a:endParaRPr lang="en-CA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CE346A-19E7-4603-8496-9B86F921A584}" type="slidenum">
              <a:rPr lang="en-CA"/>
              <a:pPr/>
              <a:t>3</a:t>
            </a:fld>
            <a:endParaRPr lang="en-CA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CE346A-19E7-4603-8496-9B86F921A584}" type="slidenum">
              <a:rPr lang="en-CA"/>
              <a:pPr/>
              <a:t>21</a:t>
            </a:fld>
            <a:endParaRPr lang="en-CA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CE346A-19E7-4603-8496-9B86F921A584}" type="slidenum">
              <a:rPr lang="en-CA"/>
              <a:pPr/>
              <a:t>22</a:t>
            </a:fld>
            <a:endParaRPr lang="en-CA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CE346A-19E7-4603-8496-9B86F921A584}" type="slidenum">
              <a:rPr lang="en-CA"/>
              <a:pPr/>
              <a:t>23</a:t>
            </a:fld>
            <a:endParaRPr lang="en-CA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CE346A-19E7-4603-8496-9B86F921A584}" type="slidenum">
              <a:rPr lang="en-CA"/>
              <a:pPr/>
              <a:t>24</a:t>
            </a:fld>
            <a:endParaRPr lang="en-CA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CE346A-19E7-4603-8496-9B86F921A584}" type="slidenum">
              <a:rPr lang="en-CA"/>
              <a:pPr/>
              <a:t>25</a:t>
            </a:fld>
            <a:endParaRPr lang="en-CA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CE346A-19E7-4603-8496-9B86F921A584}" type="slidenum">
              <a:rPr lang="en-CA"/>
              <a:pPr/>
              <a:t>26</a:t>
            </a:fld>
            <a:endParaRPr lang="en-CA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CE346A-19E7-4603-8496-9B86F921A584}" type="slidenum">
              <a:rPr lang="en-CA"/>
              <a:pPr/>
              <a:t>27</a:t>
            </a:fld>
            <a:endParaRPr lang="en-CA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CE346A-19E7-4603-8496-9B86F921A584}" type="slidenum">
              <a:rPr lang="en-CA"/>
              <a:pPr/>
              <a:t>28</a:t>
            </a:fld>
            <a:endParaRPr lang="en-CA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CE346A-19E7-4603-8496-9B86F921A584}" type="slidenum">
              <a:rPr lang="en-CA"/>
              <a:pPr/>
              <a:t>29</a:t>
            </a:fld>
            <a:endParaRPr lang="en-CA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CE346A-19E7-4603-8496-9B86F921A584}" type="slidenum">
              <a:rPr lang="en-CA"/>
              <a:pPr/>
              <a:t>30</a:t>
            </a:fld>
            <a:endParaRPr lang="en-CA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CE346A-19E7-4603-8496-9B86F921A584}" type="slidenum">
              <a:rPr lang="en-CA"/>
              <a:pPr/>
              <a:t>4</a:t>
            </a:fld>
            <a:endParaRPr lang="en-CA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CE346A-19E7-4603-8496-9B86F921A584}" type="slidenum">
              <a:rPr lang="en-CA"/>
              <a:pPr/>
              <a:t>31</a:t>
            </a:fld>
            <a:endParaRPr lang="en-CA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CE346A-19E7-4603-8496-9B86F921A584}" type="slidenum">
              <a:rPr lang="en-CA"/>
              <a:pPr/>
              <a:t>32</a:t>
            </a:fld>
            <a:endParaRPr lang="en-CA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CE346A-19E7-4603-8496-9B86F921A584}" type="slidenum">
              <a:rPr lang="en-CA"/>
              <a:pPr/>
              <a:t>33</a:t>
            </a:fld>
            <a:endParaRPr lang="en-CA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CE346A-19E7-4603-8496-9B86F921A584}" type="slidenum">
              <a:rPr lang="en-CA"/>
              <a:pPr/>
              <a:t>34</a:t>
            </a:fld>
            <a:endParaRPr lang="en-CA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CE346A-19E7-4603-8496-9B86F921A584}" type="slidenum">
              <a:rPr lang="en-CA"/>
              <a:pPr/>
              <a:t>35</a:t>
            </a:fld>
            <a:endParaRPr lang="en-CA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CE346A-19E7-4603-8496-9B86F921A584}" type="slidenum">
              <a:rPr lang="en-CA"/>
              <a:pPr/>
              <a:t>36</a:t>
            </a:fld>
            <a:endParaRPr lang="en-CA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CE346A-19E7-4603-8496-9B86F921A584}" type="slidenum">
              <a:rPr lang="en-CA"/>
              <a:pPr/>
              <a:t>37</a:t>
            </a:fld>
            <a:endParaRPr lang="en-CA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CE346A-19E7-4603-8496-9B86F921A584}" type="slidenum">
              <a:rPr lang="en-CA"/>
              <a:pPr/>
              <a:t>38</a:t>
            </a:fld>
            <a:endParaRPr lang="en-CA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CE346A-19E7-4603-8496-9B86F921A584}" type="slidenum">
              <a:rPr lang="en-CA"/>
              <a:pPr/>
              <a:t>39</a:t>
            </a:fld>
            <a:endParaRPr lang="en-CA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CE346A-19E7-4603-8496-9B86F921A584}" type="slidenum">
              <a:rPr lang="en-CA"/>
              <a:pPr/>
              <a:t>40</a:t>
            </a:fld>
            <a:endParaRPr lang="en-CA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CE346A-19E7-4603-8496-9B86F921A584}" type="slidenum">
              <a:rPr lang="en-CA"/>
              <a:pPr/>
              <a:t>5</a:t>
            </a:fld>
            <a:endParaRPr lang="en-CA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CE346A-19E7-4603-8496-9B86F921A584}" type="slidenum">
              <a:rPr lang="en-CA"/>
              <a:pPr/>
              <a:t>41</a:t>
            </a:fld>
            <a:endParaRPr lang="en-CA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CE346A-19E7-4603-8496-9B86F921A584}" type="slidenum">
              <a:rPr lang="en-CA"/>
              <a:pPr/>
              <a:t>42</a:t>
            </a:fld>
            <a:endParaRPr lang="en-CA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CE346A-19E7-4603-8496-9B86F921A584}" type="slidenum">
              <a:rPr lang="en-CA"/>
              <a:pPr/>
              <a:t>43</a:t>
            </a:fld>
            <a:endParaRPr lang="en-CA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CE346A-19E7-4603-8496-9B86F921A584}" type="slidenum">
              <a:rPr lang="en-CA"/>
              <a:pPr/>
              <a:t>44</a:t>
            </a:fld>
            <a:endParaRPr lang="en-CA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CE346A-19E7-4603-8496-9B86F921A584}" type="slidenum">
              <a:rPr lang="en-CA"/>
              <a:pPr/>
              <a:t>45</a:t>
            </a:fld>
            <a:endParaRPr lang="en-CA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CE346A-19E7-4603-8496-9B86F921A584}" type="slidenum">
              <a:rPr lang="en-CA"/>
              <a:pPr/>
              <a:t>46</a:t>
            </a:fld>
            <a:endParaRPr lang="en-CA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CE346A-19E7-4603-8496-9B86F921A584}" type="slidenum">
              <a:rPr lang="en-CA"/>
              <a:pPr/>
              <a:t>47</a:t>
            </a:fld>
            <a:endParaRPr lang="en-CA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CE346A-19E7-4603-8496-9B86F921A584}" type="slidenum">
              <a:rPr lang="en-CA"/>
              <a:pPr/>
              <a:t>48</a:t>
            </a:fld>
            <a:endParaRPr lang="en-CA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CE346A-19E7-4603-8496-9B86F921A584}" type="slidenum">
              <a:rPr lang="en-CA"/>
              <a:pPr/>
              <a:t>49</a:t>
            </a:fld>
            <a:endParaRPr lang="en-CA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CE346A-19E7-4603-8496-9B86F921A584}" type="slidenum">
              <a:rPr lang="en-CA"/>
              <a:pPr/>
              <a:t>50</a:t>
            </a:fld>
            <a:endParaRPr lang="en-CA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CE346A-19E7-4603-8496-9B86F921A584}" type="slidenum">
              <a:rPr lang="en-CA"/>
              <a:pPr/>
              <a:t>6</a:t>
            </a:fld>
            <a:endParaRPr lang="en-CA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CE346A-19E7-4603-8496-9B86F921A584}" type="slidenum">
              <a:rPr lang="en-CA"/>
              <a:pPr/>
              <a:t>51</a:t>
            </a:fld>
            <a:endParaRPr lang="en-CA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CE346A-19E7-4603-8496-9B86F921A584}" type="slidenum">
              <a:rPr lang="en-CA"/>
              <a:pPr/>
              <a:t>52</a:t>
            </a:fld>
            <a:endParaRPr lang="en-CA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CE346A-19E7-4603-8496-9B86F921A584}" type="slidenum">
              <a:rPr lang="en-CA"/>
              <a:pPr/>
              <a:t>53</a:t>
            </a:fld>
            <a:endParaRPr lang="en-CA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CE346A-19E7-4603-8496-9B86F921A584}" type="slidenum">
              <a:rPr lang="en-CA"/>
              <a:pPr/>
              <a:t>54</a:t>
            </a:fld>
            <a:endParaRPr lang="en-CA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CE346A-19E7-4603-8496-9B86F921A584}" type="slidenum">
              <a:rPr lang="en-CA"/>
              <a:pPr/>
              <a:t>55</a:t>
            </a:fld>
            <a:endParaRPr lang="en-CA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CE346A-19E7-4603-8496-9B86F921A584}" type="slidenum">
              <a:rPr lang="en-CA"/>
              <a:pPr/>
              <a:t>56</a:t>
            </a:fld>
            <a:endParaRPr lang="en-CA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CE346A-19E7-4603-8496-9B86F921A584}" type="slidenum">
              <a:rPr lang="en-CA"/>
              <a:pPr/>
              <a:t>57</a:t>
            </a:fld>
            <a:endParaRPr lang="en-CA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CE346A-19E7-4603-8496-9B86F921A584}" type="slidenum">
              <a:rPr lang="en-CA"/>
              <a:pPr/>
              <a:t>58</a:t>
            </a:fld>
            <a:endParaRPr lang="en-CA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CE346A-19E7-4603-8496-9B86F921A584}" type="slidenum">
              <a:rPr lang="en-CA"/>
              <a:pPr/>
              <a:t>59</a:t>
            </a:fld>
            <a:endParaRPr lang="en-CA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CE346A-19E7-4603-8496-9B86F921A584}" type="slidenum">
              <a:rPr lang="en-CA"/>
              <a:pPr/>
              <a:t>60</a:t>
            </a:fld>
            <a:endParaRPr lang="en-CA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CE346A-19E7-4603-8496-9B86F921A584}" type="slidenum">
              <a:rPr lang="en-CA"/>
              <a:pPr/>
              <a:t>7</a:t>
            </a:fld>
            <a:endParaRPr lang="en-CA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CE346A-19E7-4603-8496-9B86F921A584}" type="slidenum">
              <a:rPr lang="en-CA"/>
              <a:pPr/>
              <a:t>61</a:t>
            </a:fld>
            <a:endParaRPr lang="en-CA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CE346A-19E7-4603-8496-9B86F921A584}" type="slidenum">
              <a:rPr lang="en-CA"/>
              <a:pPr/>
              <a:t>62</a:t>
            </a:fld>
            <a:endParaRPr lang="en-CA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CE346A-19E7-4603-8496-9B86F921A584}" type="slidenum">
              <a:rPr lang="en-CA"/>
              <a:pPr/>
              <a:t>63</a:t>
            </a:fld>
            <a:endParaRPr lang="en-CA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89DCF0-6D16-4DCF-91F4-95E72DDE5A0E}" type="slidenum">
              <a:rPr lang="en-CA"/>
              <a:pPr/>
              <a:t>64</a:t>
            </a:fld>
            <a:endParaRPr lang="en-CA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CE346A-19E7-4603-8496-9B86F921A584}" type="slidenum">
              <a:rPr lang="en-CA"/>
              <a:pPr/>
              <a:t>65</a:t>
            </a:fld>
            <a:endParaRPr lang="en-CA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CE346A-19E7-4603-8496-9B86F921A584}" type="slidenum">
              <a:rPr lang="en-CA"/>
              <a:pPr/>
              <a:t>66</a:t>
            </a:fld>
            <a:endParaRPr lang="en-CA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CE346A-19E7-4603-8496-9B86F921A584}" type="slidenum">
              <a:rPr lang="en-CA"/>
              <a:pPr/>
              <a:t>67</a:t>
            </a:fld>
            <a:endParaRPr lang="en-CA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CE346A-19E7-4603-8496-9B86F921A584}" type="slidenum">
              <a:rPr lang="en-CA"/>
              <a:pPr/>
              <a:t>68</a:t>
            </a:fld>
            <a:endParaRPr lang="en-CA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CE346A-19E7-4603-8496-9B86F921A584}" type="slidenum">
              <a:rPr lang="en-CA"/>
              <a:pPr/>
              <a:t>69</a:t>
            </a:fld>
            <a:endParaRPr lang="en-CA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CE346A-19E7-4603-8496-9B86F921A584}" type="slidenum">
              <a:rPr lang="en-CA"/>
              <a:pPr/>
              <a:t>70</a:t>
            </a:fld>
            <a:endParaRPr lang="en-CA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CE346A-19E7-4603-8496-9B86F921A584}" type="slidenum">
              <a:rPr lang="en-CA"/>
              <a:pPr/>
              <a:t>8</a:t>
            </a:fld>
            <a:endParaRPr lang="en-CA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CE346A-19E7-4603-8496-9B86F921A584}" type="slidenum">
              <a:rPr lang="en-CA"/>
              <a:pPr/>
              <a:t>71</a:t>
            </a:fld>
            <a:endParaRPr lang="en-CA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CE346A-19E7-4603-8496-9B86F921A584}" type="slidenum">
              <a:rPr lang="en-CA"/>
              <a:pPr/>
              <a:t>72</a:t>
            </a:fld>
            <a:endParaRPr lang="en-CA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CE346A-19E7-4603-8496-9B86F921A584}" type="slidenum">
              <a:rPr lang="en-CA"/>
              <a:pPr/>
              <a:t>73</a:t>
            </a:fld>
            <a:endParaRPr lang="en-CA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CE346A-19E7-4603-8496-9B86F921A584}" type="slidenum">
              <a:rPr lang="en-CA"/>
              <a:pPr/>
              <a:t>74</a:t>
            </a:fld>
            <a:endParaRPr lang="en-CA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CE346A-19E7-4603-8496-9B86F921A584}" type="slidenum">
              <a:rPr lang="en-CA"/>
              <a:pPr/>
              <a:t>75</a:t>
            </a:fld>
            <a:endParaRPr lang="en-CA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CE346A-19E7-4603-8496-9B86F921A584}" type="slidenum">
              <a:rPr lang="en-CA"/>
              <a:pPr/>
              <a:t>76</a:t>
            </a:fld>
            <a:endParaRPr lang="en-CA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CE346A-19E7-4603-8496-9B86F921A584}" type="slidenum">
              <a:rPr lang="en-CA"/>
              <a:pPr/>
              <a:t>77</a:t>
            </a:fld>
            <a:endParaRPr lang="en-CA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CE346A-19E7-4603-8496-9B86F921A584}" type="slidenum">
              <a:rPr lang="en-CA"/>
              <a:pPr/>
              <a:t>78</a:t>
            </a:fld>
            <a:endParaRPr lang="en-CA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CE346A-19E7-4603-8496-9B86F921A584}" type="slidenum">
              <a:rPr lang="en-CA"/>
              <a:pPr/>
              <a:t>79</a:t>
            </a:fld>
            <a:endParaRPr lang="en-CA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CE346A-19E7-4603-8496-9B86F921A584}" type="slidenum">
              <a:rPr lang="en-CA"/>
              <a:pPr/>
              <a:t>80</a:t>
            </a:fld>
            <a:endParaRPr lang="en-CA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CE346A-19E7-4603-8496-9B86F921A584}" type="slidenum">
              <a:rPr lang="en-CA"/>
              <a:pPr/>
              <a:t>9</a:t>
            </a:fld>
            <a:endParaRPr lang="en-CA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CE346A-19E7-4603-8496-9B86F921A584}" type="slidenum">
              <a:rPr lang="en-CA"/>
              <a:pPr/>
              <a:t>81</a:t>
            </a:fld>
            <a:endParaRPr lang="en-CA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CE346A-19E7-4603-8496-9B86F921A584}" type="slidenum">
              <a:rPr lang="en-CA"/>
              <a:pPr/>
              <a:t>82</a:t>
            </a:fld>
            <a:endParaRPr lang="en-CA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CE346A-19E7-4603-8496-9B86F921A584}" type="slidenum">
              <a:rPr lang="en-CA"/>
              <a:pPr/>
              <a:t>83</a:t>
            </a:fld>
            <a:endParaRPr lang="en-CA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CE346A-19E7-4603-8496-9B86F921A584}" type="slidenum">
              <a:rPr lang="en-CA"/>
              <a:pPr/>
              <a:t>84</a:t>
            </a:fld>
            <a:endParaRPr lang="en-CA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CE346A-19E7-4603-8496-9B86F921A584}" type="slidenum">
              <a:rPr lang="en-CA"/>
              <a:pPr/>
              <a:t>85</a:t>
            </a:fld>
            <a:endParaRPr lang="en-CA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CE346A-19E7-4603-8496-9B86F921A584}" type="slidenum">
              <a:rPr lang="en-CA"/>
              <a:pPr/>
              <a:t>86</a:t>
            </a:fld>
            <a:endParaRPr lang="en-CA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CE346A-19E7-4603-8496-9B86F921A584}" type="slidenum">
              <a:rPr lang="en-CA"/>
              <a:pPr/>
              <a:t>87</a:t>
            </a:fld>
            <a:endParaRPr lang="en-CA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CE346A-19E7-4603-8496-9B86F921A584}" type="slidenum">
              <a:rPr lang="en-CA"/>
              <a:pPr/>
              <a:t>88</a:t>
            </a:fld>
            <a:endParaRPr lang="en-CA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CE346A-19E7-4603-8496-9B86F921A584}" type="slidenum">
              <a:rPr lang="en-CA"/>
              <a:pPr/>
              <a:t>10</a:t>
            </a:fld>
            <a:endParaRPr lang="en-CA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0" y="5513695"/>
            <a:ext cx="5328592" cy="1128280"/>
          </a:xfrm>
          <a:effectLst>
            <a:outerShdw dist="17961" dir="2700000" algn="ctr" rotWithShape="0">
              <a:srgbClr val="4D4D4D"/>
            </a:outerShdw>
          </a:effectLst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CA" sz="40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Family Day Activity</a:t>
            </a:r>
            <a:endParaRPr lang="en-CA" sz="4000" b="1" i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873456" y="332656"/>
            <a:ext cx="8270543" cy="97753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736979" y="404653"/>
            <a:ext cx="8407021" cy="700087"/>
          </a:xfrm>
          <a:effectLst>
            <a:outerShdw dist="17961" dir="2700000" algn="ctr" rotWithShape="0">
              <a:srgbClr val="4D4D4D"/>
            </a:outerShdw>
          </a:effectLst>
        </p:spPr>
        <p:txBody>
          <a:bodyPr/>
          <a:lstStyle/>
          <a:p>
            <a:pPr algn="ctr"/>
            <a:r>
              <a:rPr lang="en-CA" sz="6000" b="1" dirty="0" smtClean="0">
                <a:ln w="12700">
                  <a:solidFill>
                    <a:schemeClr val="bg1"/>
                  </a:solidFill>
                </a:ln>
                <a:solidFill>
                  <a:srgbClr val="00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Plateaux" pitchFamily="2" charset="0"/>
                <a:ea typeface="Plateaux" pitchFamily="2" charset="0"/>
              </a:rPr>
              <a:t>QUIZ AFTERNOON</a:t>
            </a:r>
            <a:endParaRPr lang="ru-RU" sz="6000" b="1" dirty="0">
              <a:ln w="12700">
                <a:solidFill>
                  <a:schemeClr val="bg1"/>
                </a:solidFill>
              </a:ln>
              <a:solidFill>
                <a:srgbClr val="0000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ea typeface="Plateaux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651944"/>
            <a:ext cx="9144000" cy="1440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89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90000" dir="5400000" sy="-100000" algn="bl" rotWithShape="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180760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 smtClean="0">
                <a:solidFill>
                  <a:srgbClr val="000000"/>
                </a:solidFill>
                <a:latin typeface="Plateaux" pitchFamily="2" charset="0"/>
                <a:ea typeface="Plateaux" pitchFamily="2" charset="0"/>
                <a:cs typeface="+mj-cs"/>
              </a:rPr>
              <a:t>Proverb 1</a:t>
            </a:r>
            <a:endParaRPr lang="en-CA" sz="5400" dirty="0">
              <a:solidFill>
                <a:srgbClr val="000000"/>
              </a:solidFill>
              <a:latin typeface="Plateaux" pitchFamily="2" charset="0"/>
              <a:ea typeface="Plateaux" pitchFamily="2" charset="0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9532" y="2468193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He that </a:t>
            </a:r>
            <a:r>
              <a:rPr lang="en-CA" sz="48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covereth</a:t>
            </a:r>
            <a:r>
              <a:rPr lang="en-CA" sz="4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a transgression </a:t>
            </a:r>
            <a:r>
              <a:rPr lang="en-CA" sz="48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seeketh</a:t>
            </a:r>
            <a:r>
              <a:rPr lang="en-CA" sz="4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love; but he that </a:t>
            </a:r>
            <a:r>
              <a:rPr lang="en-CA" sz="48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repeateth</a:t>
            </a:r>
            <a:r>
              <a:rPr lang="en-CA" sz="4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a matter</a:t>
            </a:r>
            <a:r>
              <a:rPr lang="en-CA" sz="4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…</a:t>
            </a:r>
            <a:endParaRPr lang="en-CA" sz="48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7932" y="5295558"/>
            <a:ext cx="82809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i="1" dirty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Answer:  </a:t>
            </a:r>
            <a:r>
              <a:rPr lang="en-CA" sz="4400" i="1" dirty="0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…</a:t>
            </a:r>
            <a:r>
              <a:rPr lang="en-CA" sz="4400" i="1" dirty="0" err="1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separateth</a:t>
            </a:r>
            <a:r>
              <a:rPr lang="en-CA" sz="4400" i="1" dirty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 very </a:t>
            </a:r>
            <a:r>
              <a:rPr lang="en-CA" sz="4400" i="1" dirty="0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friends (</a:t>
            </a:r>
            <a:r>
              <a:rPr lang="en-CA" sz="4400" i="1" dirty="0" err="1" smtClean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Prov</a:t>
            </a:r>
            <a:r>
              <a:rPr lang="en-CA" sz="4400" i="1" dirty="0" smtClean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 17v9</a:t>
            </a:r>
            <a:r>
              <a:rPr lang="en-CA" sz="4400" i="1" dirty="0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n-CA" sz="4400" i="1" dirty="0">
              <a:solidFill>
                <a:srgbClr val="660066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651944"/>
            <a:ext cx="9144000" cy="1440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89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90000" dir="5400000" sy="-100000" algn="bl" rotWithShape="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180760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>
                <a:solidFill>
                  <a:srgbClr val="000000"/>
                </a:solidFill>
                <a:latin typeface="Plateaux" pitchFamily="2" charset="0"/>
                <a:ea typeface="Plateaux" pitchFamily="2" charset="0"/>
              </a:rPr>
              <a:t>Proverb </a:t>
            </a:r>
            <a:r>
              <a:rPr lang="en-CA" sz="5400" dirty="0" smtClean="0">
                <a:solidFill>
                  <a:srgbClr val="000000"/>
                </a:solidFill>
                <a:latin typeface="Plateaux" pitchFamily="2" charset="0"/>
                <a:ea typeface="Plateaux" pitchFamily="2" charset="0"/>
                <a:cs typeface="+mj-cs"/>
              </a:rPr>
              <a:t>2</a:t>
            </a:r>
            <a:endParaRPr lang="en-CA" sz="5400" dirty="0">
              <a:solidFill>
                <a:srgbClr val="000000"/>
              </a:solidFill>
              <a:latin typeface="Plateaux" pitchFamily="2" charset="0"/>
              <a:ea typeface="Plateaux" pitchFamily="2" charset="0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9532" y="2468193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 reproof </a:t>
            </a:r>
            <a:r>
              <a:rPr lang="en-CA" sz="48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entereth</a:t>
            </a:r>
            <a:r>
              <a:rPr lang="en-CA" sz="4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more into a wise man than an…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268262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i="1" dirty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Answer:  </a:t>
            </a:r>
            <a:r>
              <a:rPr lang="en-CA" sz="4400" i="1" dirty="0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…hundred </a:t>
            </a:r>
            <a:r>
              <a:rPr lang="en-CA" sz="4400" i="1" dirty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stripes into a fool </a:t>
            </a:r>
            <a:r>
              <a:rPr lang="en-CA" sz="4400" i="1" dirty="0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CA" sz="4400" i="1" dirty="0" err="1" smtClean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Prov</a:t>
            </a:r>
            <a:r>
              <a:rPr lang="en-CA" sz="4400" i="1" dirty="0" smtClean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 17v10</a:t>
            </a:r>
            <a:r>
              <a:rPr lang="en-CA" sz="4400" i="1" dirty="0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n-CA" sz="4400" i="1" dirty="0">
              <a:solidFill>
                <a:srgbClr val="660066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651944"/>
            <a:ext cx="9144000" cy="1440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89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90000" dir="5400000" sy="-100000" algn="bl" rotWithShape="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180760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>
                <a:solidFill>
                  <a:srgbClr val="000000"/>
                </a:solidFill>
                <a:latin typeface="Plateaux" pitchFamily="2" charset="0"/>
                <a:ea typeface="Plateaux" pitchFamily="2" charset="0"/>
              </a:rPr>
              <a:t>Proverb </a:t>
            </a:r>
            <a:r>
              <a:rPr lang="en-CA" sz="5400" dirty="0" smtClean="0">
                <a:solidFill>
                  <a:srgbClr val="000000"/>
                </a:solidFill>
                <a:latin typeface="Plateaux" pitchFamily="2" charset="0"/>
                <a:ea typeface="Plateaux" pitchFamily="2" charset="0"/>
                <a:cs typeface="+mj-cs"/>
              </a:rPr>
              <a:t>3</a:t>
            </a:r>
            <a:endParaRPr lang="en-CA" sz="5400" dirty="0">
              <a:solidFill>
                <a:srgbClr val="000000"/>
              </a:solidFill>
              <a:latin typeface="Plateaux" pitchFamily="2" charset="0"/>
              <a:ea typeface="Plateaux" pitchFamily="2" charset="0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9532" y="2468193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 </a:t>
            </a:r>
            <a:r>
              <a:rPr lang="en-CA" sz="4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friend </a:t>
            </a:r>
            <a:r>
              <a:rPr lang="en-CA" sz="48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loveth</a:t>
            </a:r>
            <a:r>
              <a:rPr lang="en-CA" sz="4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at all times, </a:t>
            </a:r>
          </a:p>
          <a:p>
            <a:r>
              <a:rPr lang="en-CA" sz="4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and a …</a:t>
            </a:r>
            <a:endParaRPr lang="en-CA" sz="48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268262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i="1" dirty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Answer:  …brother is born for adversity </a:t>
            </a:r>
            <a:r>
              <a:rPr lang="en-CA" sz="4400" i="1" dirty="0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CA" sz="4400" i="1" dirty="0" err="1" smtClean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Prov</a:t>
            </a:r>
            <a:r>
              <a:rPr lang="en-CA" sz="4400" i="1" dirty="0" smtClean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 17v17</a:t>
            </a:r>
            <a:r>
              <a:rPr lang="en-CA" sz="4400" i="1" dirty="0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n-CA" sz="4400" i="1" dirty="0">
              <a:solidFill>
                <a:srgbClr val="660066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651944"/>
            <a:ext cx="9144000" cy="1440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89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90000" dir="5400000" sy="-100000" algn="bl" rotWithShape="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180760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>
                <a:solidFill>
                  <a:srgbClr val="000000"/>
                </a:solidFill>
                <a:latin typeface="Plateaux" pitchFamily="2" charset="0"/>
                <a:ea typeface="Plateaux" pitchFamily="2" charset="0"/>
              </a:rPr>
              <a:t>Proverb </a:t>
            </a:r>
            <a:r>
              <a:rPr lang="en-CA" sz="5400" dirty="0" smtClean="0">
                <a:solidFill>
                  <a:srgbClr val="000000"/>
                </a:solidFill>
                <a:latin typeface="Plateaux" pitchFamily="2" charset="0"/>
                <a:ea typeface="Plateaux" pitchFamily="2" charset="0"/>
                <a:cs typeface="+mj-cs"/>
              </a:rPr>
              <a:t>4</a:t>
            </a:r>
            <a:endParaRPr lang="en-CA" sz="5400" dirty="0">
              <a:solidFill>
                <a:srgbClr val="000000"/>
              </a:solidFill>
              <a:latin typeface="Plateaux" pitchFamily="2" charset="0"/>
              <a:ea typeface="Plateaux" pitchFamily="2" charset="0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9532" y="2468193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 </a:t>
            </a:r>
            <a:r>
              <a:rPr lang="en-CA" sz="4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merry heart doeth good …</a:t>
            </a:r>
            <a:endParaRPr lang="en-CA" sz="48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268262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i="1" dirty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Answer:  </a:t>
            </a:r>
            <a:r>
              <a:rPr lang="en-CA" sz="4400" i="1" dirty="0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…like a medicine</a:t>
            </a:r>
          </a:p>
          <a:p>
            <a:r>
              <a:rPr lang="en-CA" sz="4400" i="1" dirty="0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CA" sz="4400" i="1" dirty="0" err="1" smtClean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Prov</a:t>
            </a:r>
            <a:r>
              <a:rPr lang="en-CA" sz="4400" i="1" dirty="0" smtClean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 17v22</a:t>
            </a:r>
            <a:r>
              <a:rPr lang="en-CA" sz="4400" i="1" dirty="0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n-CA" sz="4400" i="1" dirty="0">
              <a:solidFill>
                <a:srgbClr val="660066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651944"/>
            <a:ext cx="9144000" cy="1440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89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90000" dir="5400000" sy="-100000" algn="bl" rotWithShape="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180760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>
                <a:solidFill>
                  <a:srgbClr val="000000"/>
                </a:solidFill>
                <a:latin typeface="Plateaux" pitchFamily="2" charset="0"/>
                <a:ea typeface="Plateaux" pitchFamily="2" charset="0"/>
              </a:rPr>
              <a:t>Proverb </a:t>
            </a:r>
            <a:r>
              <a:rPr lang="en-CA" sz="5400" dirty="0" smtClean="0">
                <a:solidFill>
                  <a:srgbClr val="000000"/>
                </a:solidFill>
                <a:latin typeface="Plateaux" pitchFamily="2" charset="0"/>
                <a:ea typeface="Plateaux" pitchFamily="2" charset="0"/>
                <a:cs typeface="+mj-cs"/>
              </a:rPr>
              <a:t>5</a:t>
            </a:r>
            <a:endParaRPr lang="en-CA" sz="5400" dirty="0">
              <a:solidFill>
                <a:srgbClr val="000000"/>
              </a:solidFill>
              <a:latin typeface="Plateaux" pitchFamily="2" charset="0"/>
              <a:ea typeface="Plateaux" pitchFamily="2" charset="0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9532" y="2468193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Even a fool, </a:t>
            </a:r>
            <a:endParaRPr lang="en-CA" sz="48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CA" sz="4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when </a:t>
            </a:r>
            <a:r>
              <a:rPr lang="en-CA" sz="4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he </a:t>
            </a:r>
            <a:r>
              <a:rPr lang="en-CA" sz="48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holdeth</a:t>
            </a:r>
            <a:r>
              <a:rPr lang="en-CA" sz="4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his peace</a:t>
            </a:r>
            <a:r>
              <a:rPr lang="en-CA" sz="4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…</a:t>
            </a:r>
            <a:endParaRPr lang="en-CA" sz="48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268262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i="1" dirty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Answer:  </a:t>
            </a:r>
            <a:r>
              <a:rPr lang="en-CA" sz="4400" i="1" dirty="0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…is counted wise</a:t>
            </a:r>
          </a:p>
          <a:p>
            <a:r>
              <a:rPr lang="en-CA" sz="4400" i="1" dirty="0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CA" sz="4400" i="1" dirty="0" err="1" smtClean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Prov</a:t>
            </a:r>
            <a:r>
              <a:rPr lang="en-CA" sz="4400" i="1" dirty="0" smtClean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 17v28</a:t>
            </a:r>
            <a:r>
              <a:rPr lang="en-CA" sz="4400" i="1" dirty="0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n-CA" sz="4400" i="1" dirty="0">
              <a:solidFill>
                <a:srgbClr val="660066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7544" y="2140392"/>
            <a:ext cx="8064896" cy="31085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8000" dirty="0">
                <a:solidFill>
                  <a:srgbClr val="001C92"/>
                </a:solidFill>
                <a:latin typeface="Janda Siesta Sunrise" pitchFamily="2" charset="-18"/>
                <a:ea typeface="Plateaux" pitchFamily="2" charset="0"/>
                <a:cs typeface="+mj-cs"/>
              </a:rPr>
              <a:t>ROUND </a:t>
            </a:r>
            <a:r>
              <a:rPr lang="en-CA" sz="8000" dirty="0" smtClean="0">
                <a:solidFill>
                  <a:schemeClr val="accent6">
                    <a:lumMod val="50000"/>
                  </a:schemeClr>
                </a:solidFill>
                <a:latin typeface="Janda Siesta Sunrise" pitchFamily="2" charset="-18"/>
                <a:ea typeface="Plateaux" pitchFamily="2" charset="0"/>
                <a:cs typeface="+mj-cs"/>
              </a:rPr>
              <a:t>2</a:t>
            </a:r>
            <a:endParaRPr lang="en-CA" sz="8000" dirty="0">
              <a:solidFill>
                <a:schemeClr val="accent6">
                  <a:lumMod val="50000"/>
                </a:schemeClr>
              </a:solidFill>
              <a:latin typeface="Janda Siesta Sunrise" pitchFamily="2" charset="-18"/>
              <a:ea typeface="Plateaux" pitchFamily="2" charset="0"/>
              <a:cs typeface="+mj-cs"/>
            </a:endParaRPr>
          </a:p>
          <a:p>
            <a:endParaRPr lang="en-CA" sz="4400" dirty="0">
              <a:solidFill>
                <a:srgbClr val="000000"/>
              </a:solidFill>
              <a:latin typeface="Plateaux" pitchFamily="2" charset="0"/>
              <a:ea typeface="Plateaux" pitchFamily="2" charset="0"/>
              <a:cs typeface="+mj-cs"/>
            </a:endParaRPr>
          </a:p>
          <a:p>
            <a:r>
              <a:rPr lang="en-CA" sz="7200" dirty="0" smtClean="0">
                <a:solidFill>
                  <a:srgbClr val="000000"/>
                </a:solidFill>
                <a:latin typeface="Plateaux" pitchFamily="2" charset="0"/>
                <a:ea typeface="Plateaux" pitchFamily="2" charset="0"/>
                <a:cs typeface="+mj-cs"/>
              </a:rPr>
              <a:t>Pictionary</a:t>
            </a:r>
            <a:endParaRPr lang="en-CA" sz="7200" dirty="0">
              <a:solidFill>
                <a:srgbClr val="000000"/>
              </a:solidFill>
              <a:latin typeface="Plateaux" pitchFamily="2" charset="0"/>
              <a:ea typeface="Plateaux" pitchFamily="2" charset="0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0" y="6651944"/>
            <a:ext cx="9144000" cy="1440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89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90000" dir="5400000" sy="-100000" algn="bl" rotWithShape="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638296"/>
            <a:ext cx="9144000" cy="1440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89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90000" dir="5400000" sy="-100000" algn="bl" rotWithShape="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412776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 smtClean="0">
                <a:solidFill>
                  <a:srgbClr val="000000"/>
                </a:solidFill>
                <a:latin typeface="Plateaux" pitchFamily="2" charset="0"/>
                <a:ea typeface="Plateaux" pitchFamily="2" charset="0"/>
                <a:cs typeface="+mj-cs"/>
              </a:rPr>
              <a:t>Drawing 1</a:t>
            </a:r>
            <a:endParaRPr lang="en-CA" sz="5400" dirty="0">
              <a:solidFill>
                <a:srgbClr val="000000"/>
              </a:solidFill>
              <a:latin typeface="Plateaux" pitchFamily="2" charset="0"/>
              <a:ea typeface="Plateaux" pitchFamily="2" charset="0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9532" y="2700209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Hint:  Mt Sinai</a:t>
            </a:r>
            <a:endParaRPr lang="en-CA" sz="5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2013" y="4231038"/>
            <a:ext cx="86799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i="1" dirty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Answer: </a:t>
            </a:r>
            <a:r>
              <a:rPr lang="en-CA" sz="4400" i="1" dirty="0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 Moses </a:t>
            </a:r>
            <a:r>
              <a:rPr lang="en-CA" sz="4400" i="1" dirty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holding two tables of stones with the 10 </a:t>
            </a:r>
            <a:r>
              <a:rPr lang="en-CA" sz="4400" i="1" dirty="0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commandments </a:t>
            </a:r>
            <a:r>
              <a:rPr lang="en-CA" sz="4400" i="1" dirty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on them.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638296"/>
            <a:ext cx="9144000" cy="1440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89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90000" dir="5400000" sy="-100000" algn="bl" rotWithShape="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412776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 smtClean="0">
                <a:solidFill>
                  <a:srgbClr val="000000"/>
                </a:solidFill>
                <a:latin typeface="Plateaux" pitchFamily="2" charset="0"/>
                <a:ea typeface="Plateaux" pitchFamily="2" charset="0"/>
                <a:cs typeface="+mj-cs"/>
              </a:rPr>
              <a:t>Drawing 2</a:t>
            </a:r>
            <a:endParaRPr lang="en-CA" sz="5400" dirty="0">
              <a:solidFill>
                <a:srgbClr val="000000"/>
              </a:solidFill>
              <a:latin typeface="Plateaux" pitchFamily="2" charset="0"/>
              <a:ea typeface="Plateaux" pitchFamily="2" charset="0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9532" y="2700209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Hint:  Needle and thread</a:t>
            </a:r>
            <a:endParaRPr lang="en-CA" sz="5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2013" y="4695070"/>
            <a:ext cx="86799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i="1" dirty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Answer: </a:t>
            </a:r>
            <a:r>
              <a:rPr lang="en-CA" sz="4400" i="1" dirty="0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 Paul sewing tents with Aquila and Priscilla.</a:t>
            </a:r>
            <a:endParaRPr lang="en-CA" sz="4400" i="1" dirty="0">
              <a:solidFill>
                <a:srgbClr val="660066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638296"/>
            <a:ext cx="9144000" cy="1440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89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90000" dir="5400000" sy="-100000" algn="bl" rotWithShape="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412776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 smtClean="0">
                <a:solidFill>
                  <a:srgbClr val="000000"/>
                </a:solidFill>
                <a:latin typeface="Plateaux" pitchFamily="2" charset="0"/>
                <a:ea typeface="Plateaux" pitchFamily="2" charset="0"/>
                <a:cs typeface="+mj-cs"/>
              </a:rPr>
              <a:t>Drawing 3</a:t>
            </a:r>
            <a:endParaRPr lang="en-CA" sz="5400" dirty="0">
              <a:solidFill>
                <a:srgbClr val="000000"/>
              </a:solidFill>
              <a:latin typeface="Plateaux" pitchFamily="2" charset="0"/>
              <a:ea typeface="Plateaux" pitchFamily="2" charset="0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9532" y="2700209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Hint:  A huge change in life!</a:t>
            </a:r>
            <a:endParaRPr lang="en-CA" sz="5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2013" y="4736014"/>
            <a:ext cx="86799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CA" sz="4400" i="1" dirty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Answer: </a:t>
            </a:r>
            <a:r>
              <a:rPr lang="en-CA" sz="4400" i="1" dirty="0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AU" sz="4400" i="1" dirty="0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Nebuchadnezzar </a:t>
            </a:r>
            <a:r>
              <a:rPr lang="en-AU" sz="4400" i="1" dirty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turns into a beast and lives like an animal.</a:t>
            </a:r>
            <a:endParaRPr lang="en-CA" sz="4400" i="1" dirty="0">
              <a:solidFill>
                <a:srgbClr val="660066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638296"/>
            <a:ext cx="9144000" cy="1440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89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90000" dir="5400000" sy="-100000" algn="bl" rotWithShape="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412776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 smtClean="0">
                <a:solidFill>
                  <a:srgbClr val="000000"/>
                </a:solidFill>
                <a:latin typeface="Plateaux" pitchFamily="2" charset="0"/>
                <a:ea typeface="Plateaux" pitchFamily="2" charset="0"/>
                <a:cs typeface="+mj-cs"/>
              </a:rPr>
              <a:t>Drawing 4</a:t>
            </a:r>
            <a:endParaRPr lang="en-CA" sz="5400" dirty="0">
              <a:solidFill>
                <a:srgbClr val="000000"/>
              </a:solidFill>
              <a:latin typeface="Plateaux" pitchFamily="2" charset="0"/>
              <a:ea typeface="Plateaux" pitchFamily="2" charset="0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9532" y="2700209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Hint: Into the Promised Land</a:t>
            </a:r>
            <a:endParaRPr lang="en-CA" sz="5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2013" y="4736014"/>
            <a:ext cx="86799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CA" sz="4400" i="1" dirty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Answer: </a:t>
            </a:r>
            <a:r>
              <a:rPr lang="en-CA" sz="4400" i="1" dirty="0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AU" sz="4400" i="1" dirty="0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The walls of Jericho falling down.</a:t>
            </a:r>
            <a:endParaRPr lang="en-CA" sz="4400" i="1" dirty="0">
              <a:solidFill>
                <a:srgbClr val="660066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03734"/>
            <a:ext cx="7315200" cy="715962"/>
          </a:xfrm>
        </p:spPr>
        <p:txBody>
          <a:bodyPr/>
          <a:lstStyle/>
          <a:p>
            <a:pPr algn="ctr"/>
            <a:r>
              <a:rPr lang="en-CA" b="1" dirty="0" smtClean="0"/>
              <a:t>Quiz Rounds and Activities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205" y="1919776"/>
            <a:ext cx="7956645" cy="4938224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1528763" algn="l"/>
              </a:tabLst>
            </a:pPr>
            <a:r>
              <a:rPr lang="en-CA" sz="2000" b="1" dirty="0" smtClean="0">
                <a:latin typeface="Calibri"/>
                <a:ea typeface="Calibri"/>
                <a:cs typeface="Calibri"/>
              </a:rPr>
              <a:t>Round </a:t>
            </a:r>
            <a:r>
              <a:rPr lang="en-CA" sz="2000" b="1" dirty="0" smtClean="0">
                <a:latin typeface="Calibri"/>
                <a:ea typeface="Calibri"/>
                <a:cs typeface="Calibri"/>
              </a:rPr>
              <a:t>1</a:t>
            </a:r>
            <a:r>
              <a:rPr lang="en-CA" sz="2000" dirty="0" smtClean="0">
                <a:latin typeface="Calibri"/>
                <a:ea typeface="Calibri"/>
                <a:cs typeface="Calibri"/>
              </a:rPr>
              <a:t>	Finish the Proverb (5 proverbs</a:t>
            </a:r>
            <a:r>
              <a:rPr lang="en-CA" sz="2000" dirty="0" smtClean="0">
                <a:latin typeface="Calibri"/>
                <a:ea typeface="Calibri"/>
                <a:cs typeface="Calibri"/>
              </a:rPr>
              <a:t>)</a:t>
            </a:r>
            <a:endParaRPr lang="en-CA" sz="20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1528763" algn="l"/>
              </a:tabLst>
            </a:pPr>
            <a:r>
              <a:rPr lang="en-CA" sz="2000" b="1" dirty="0" smtClean="0">
                <a:latin typeface="Calibri"/>
                <a:ea typeface="Calibri"/>
                <a:cs typeface="Calibri"/>
              </a:rPr>
              <a:t>Round 2</a:t>
            </a:r>
            <a:r>
              <a:rPr lang="en-CA" sz="2000" dirty="0" smtClean="0">
                <a:latin typeface="Calibri"/>
                <a:ea typeface="Calibri"/>
                <a:cs typeface="Calibri"/>
              </a:rPr>
              <a:t>	Pictionary x </a:t>
            </a:r>
            <a:r>
              <a:rPr lang="en-CA" sz="2000" dirty="0" smtClean="0">
                <a:latin typeface="Calibri"/>
                <a:ea typeface="Calibri"/>
                <a:cs typeface="Calibri"/>
              </a:rPr>
              <a:t>4</a:t>
            </a:r>
            <a:endParaRPr lang="en-CA" sz="20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8763" algn="l"/>
              </a:tabLst>
            </a:pPr>
            <a:r>
              <a:rPr lang="en-CA" sz="2000" i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		Activity</a:t>
            </a:r>
            <a:r>
              <a:rPr lang="en-CA" sz="2000" i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:  Balloon burst </a:t>
            </a:r>
            <a:r>
              <a:rPr lang="en-CA" sz="2000" i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(for </a:t>
            </a:r>
            <a:r>
              <a:rPr lang="en-CA" sz="2000" i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children</a:t>
            </a:r>
            <a:r>
              <a:rPr lang="en-CA" sz="2000" i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)</a:t>
            </a:r>
            <a:endParaRPr lang="en-CA" sz="20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1528763" algn="l"/>
              </a:tabLst>
            </a:pPr>
            <a:r>
              <a:rPr lang="en-CA" sz="2000" b="1" dirty="0" smtClean="0">
                <a:latin typeface="Calibri"/>
                <a:ea typeface="Calibri"/>
                <a:cs typeface="Calibri"/>
              </a:rPr>
              <a:t>Round 3</a:t>
            </a:r>
            <a:r>
              <a:rPr lang="en-CA" sz="2000" dirty="0" smtClean="0">
                <a:latin typeface="Calibri"/>
                <a:ea typeface="Calibri"/>
                <a:cs typeface="Calibri"/>
              </a:rPr>
              <a:t>	Who Am I? (10 people</a:t>
            </a:r>
            <a:r>
              <a:rPr lang="en-CA" sz="2000" dirty="0" smtClean="0">
                <a:latin typeface="Calibri"/>
                <a:ea typeface="Calibri"/>
                <a:cs typeface="Calibri"/>
              </a:rPr>
              <a:t>)</a:t>
            </a:r>
            <a:endParaRPr lang="en-CA" sz="20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1528763" algn="l"/>
              </a:tabLst>
            </a:pPr>
            <a:r>
              <a:rPr lang="en-CA" sz="2000" b="1" dirty="0" smtClean="0">
                <a:latin typeface="Calibri"/>
                <a:ea typeface="Calibri"/>
                <a:cs typeface="Calibri"/>
              </a:rPr>
              <a:t>Round 4</a:t>
            </a:r>
            <a:r>
              <a:rPr lang="en-CA" sz="2000" dirty="0" smtClean="0">
                <a:latin typeface="Calibri"/>
                <a:ea typeface="Calibri"/>
                <a:cs typeface="Calibri"/>
              </a:rPr>
              <a:t>	Label the parts of the Spiritual Warrior (Ephesians 6</a:t>
            </a:r>
            <a:r>
              <a:rPr lang="en-CA" sz="2000" dirty="0" smtClean="0">
                <a:latin typeface="Calibri"/>
                <a:ea typeface="Calibri"/>
                <a:cs typeface="Calibri"/>
              </a:rPr>
              <a:t>)</a:t>
            </a:r>
            <a:endParaRPr lang="en-CA" sz="20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8763" algn="l"/>
              </a:tabLst>
            </a:pPr>
            <a:r>
              <a:rPr lang="en-CA" sz="2000" i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		Activity</a:t>
            </a:r>
            <a:r>
              <a:rPr lang="en-CA" sz="2000" i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:  Move the marshmallows </a:t>
            </a:r>
            <a:r>
              <a:rPr lang="en-CA" sz="2000" i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(for </a:t>
            </a:r>
            <a:r>
              <a:rPr lang="en-CA" sz="2000" i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young children</a:t>
            </a:r>
            <a:r>
              <a:rPr lang="en-CA" sz="2000" i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)</a:t>
            </a:r>
            <a:endParaRPr lang="en-CA" sz="20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1528763" algn="l"/>
              </a:tabLst>
            </a:pPr>
            <a:r>
              <a:rPr lang="en-CA" sz="2000" b="1" dirty="0" smtClean="0">
                <a:latin typeface="Calibri"/>
                <a:ea typeface="Calibri"/>
                <a:cs typeface="Calibri"/>
              </a:rPr>
              <a:t>Round 5	</a:t>
            </a:r>
            <a:r>
              <a:rPr lang="en-CA" sz="2000" dirty="0" smtClean="0">
                <a:latin typeface="Calibri"/>
                <a:ea typeface="Calibri"/>
                <a:cs typeface="Calibri"/>
              </a:rPr>
              <a:t>Bible math (4 questions</a:t>
            </a:r>
            <a:r>
              <a:rPr lang="en-CA" sz="2000" dirty="0" smtClean="0">
                <a:latin typeface="Calibri"/>
                <a:ea typeface="Calibri"/>
                <a:cs typeface="Calibri"/>
              </a:rPr>
              <a:t>)</a:t>
            </a:r>
            <a:endParaRPr lang="en-CA" sz="20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1528763" algn="l"/>
              </a:tabLst>
            </a:pPr>
            <a:r>
              <a:rPr lang="en-CA" sz="2000" b="1" dirty="0" smtClean="0">
                <a:latin typeface="Calibri"/>
                <a:ea typeface="Calibri"/>
                <a:cs typeface="Calibri"/>
              </a:rPr>
              <a:t>Round 6</a:t>
            </a:r>
            <a:r>
              <a:rPr lang="en-CA" sz="2000" dirty="0" smtClean="0">
                <a:latin typeface="Calibri"/>
                <a:ea typeface="Calibri"/>
                <a:cs typeface="Calibri"/>
              </a:rPr>
              <a:t>	Guess the hymn (5 hymns</a:t>
            </a:r>
            <a:r>
              <a:rPr lang="en-CA" sz="2000" dirty="0" smtClean="0">
                <a:latin typeface="Calibri"/>
                <a:ea typeface="Calibri"/>
                <a:cs typeface="Calibri"/>
              </a:rPr>
              <a:t>)</a:t>
            </a:r>
            <a:endParaRPr lang="en-CA" sz="20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8763" algn="l"/>
              </a:tabLst>
            </a:pPr>
            <a:r>
              <a:rPr lang="en-CA" sz="2000" i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		Activity</a:t>
            </a:r>
            <a:r>
              <a:rPr lang="en-CA" sz="2000" i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:  Paper </a:t>
            </a:r>
            <a:r>
              <a:rPr lang="en-CA" sz="2000" i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airplanes</a:t>
            </a:r>
            <a:endParaRPr lang="en-CA" sz="20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1528763" algn="l"/>
              </a:tabLst>
            </a:pPr>
            <a:r>
              <a:rPr lang="en-CA" sz="2000" b="1" dirty="0" smtClean="0">
                <a:latin typeface="Calibri"/>
                <a:ea typeface="Calibri"/>
                <a:cs typeface="Calibri"/>
              </a:rPr>
              <a:t>Round 7</a:t>
            </a:r>
            <a:r>
              <a:rPr lang="en-CA" sz="2000" dirty="0" smtClean="0">
                <a:latin typeface="Calibri"/>
                <a:ea typeface="Calibri"/>
                <a:cs typeface="Calibri"/>
              </a:rPr>
              <a:t>	Geography of Israel (8 places</a:t>
            </a:r>
            <a:r>
              <a:rPr lang="en-CA" sz="2000" dirty="0" smtClean="0">
                <a:latin typeface="Calibri"/>
                <a:ea typeface="Calibri"/>
                <a:cs typeface="Calibri"/>
              </a:rPr>
              <a:t>)</a:t>
            </a:r>
            <a:endParaRPr lang="en-CA" sz="20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1528763" algn="l"/>
              </a:tabLst>
            </a:pPr>
            <a:r>
              <a:rPr lang="en-CA" sz="2000" b="1" dirty="0" smtClean="0">
                <a:latin typeface="Calibri"/>
                <a:ea typeface="Calibri"/>
                <a:cs typeface="Calibri"/>
              </a:rPr>
              <a:t>Round 8</a:t>
            </a:r>
            <a:r>
              <a:rPr lang="en-CA" sz="2000" dirty="0" smtClean="0">
                <a:latin typeface="Calibri"/>
                <a:ea typeface="Calibri"/>
                <a:cs typeface="Calibri"/>
              </a:rPr>
              <a:t>	Bible oddities (10 questions</a:t>
            </a:r>
            <a:r>
              <a:rPr lang="en-CA" sz="2000" dirty="0" smtClean="0">
                <a:latin typeface="Calibri"/>
                <a:ea typeface="Calibri"/>
                <a:cs typeface="Calibri"/>
              </a:rPr>
              <a:t>)</a:t>
            </a:r>
            <a:endParaRPr lang="en-CA" sz="20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30000"/>
              </a:lnSpc>
              <a:spcBef>
                <a:spcPts val="0"/>
              </a:spcBef>
              <a:buNone/>
              <a:tabLst>
                <a:tab pos="1528763" algn="l"/>
              </a:tabLst>
            </a:pPr>
            <a:r>
              <a:rPr lang="en-CA" sz="2000" i="1" dirty="0" smtClean="0">
                <a:solidFill>
                  <a:srgbClr val="C00000"/>
                </a:solidFill>
                <a:latin typeface="Calibri"/>
                <a:ea typeface="Calibri"/>
              </a:rPr>
              <a:t>		</a:t>
            </a:r>
            <a:r>
              <a:rPr lang="en-CA" sz="2000" i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Activity</a:t>
            </a:r>
            <a:r>
              <a:rPr lang="en-CA" sz="2000" i="1" dirty="0" smtClean="0">
                <a:solidFill>
                  <a:srgbClr val="C00000"/>
                </a:solidFill>
                <a:latin typeface="Calibri"/>
                <a:ea typeface="Calibri"/>
              </a:rPr>
              <a:t>:  The most push ups</a:t>
            </a:r>
            <a:endParaRPr lang="en-CA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7544" y="2140392"/>
            <a:ext cx="8064896" cy="32316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8000" dirty="0" smtClean="0">
                <a:solidFill>
                  <a:srgbClr val="FF3300"/>
                </a:solidFill>
                <a:latin typeface="Janda Siesta Sunrise" pitchFamily="2" charset="-18"/>
                <a:ea typeface="Plateaux" pitchFamily="2" charset="0"/>
                <a:cs typeface="+mj-cs"/>
              </a:rPr>
              <a:t>ACTIVITY</a:t>
            </a:r>
            <a:endParaRPr lang="en-CA" sz="8000" dirty="0">
              <a:solidFill>
                <a:srgbClr val="FF3300"/>
              </a:solidFill>
              <a:latin typeface="Janda Siesta Sunrise" pitchFamily="2" charset="-18"/>
              <a:ea typeface="Plateaux" pitchFamily="2" charset="0"/>
              <a:cs typeface="+mj-cs"/>
            </a:endParaRPr>
          </a:p>
          <a:p>
            <a:endParaRPr lang="en-CA" sz="4400" dirty="0">
              <a:solidFill>
                <a:srgbClr val="000000"/>
              </a:solidFill>
              <a:latin typeface="Plateaux" pitchFamily="2" charset="0"/>
              <a:ea typeface="Plateaux" pitchFamily="2" charset="0"/>
              <a:cs typeface="+mj-cs"/>
            </a:endParaRPr>
          </a:p>
          <a:p>
            <a:r>
              <a:rPr lang="en-CA" sz="8000" dirty="0" smtClean="0">
                <a:solidFill>
                  <a:srgbClr val="000000"/>
                </a:solidFill>
                <a:latin typeface="Plateaux" pitchFamily="2" charset="0"/>
                <a:ea typeface="Plateaux" pitchFamily="2" charset="0"/>
                <a:cs typeface="+mj-cs"/>
              </a:rPr>
              <a:t>Balloon Burst</a:t>
            </a:r>
            <a:endParaRPr lang="en-CA" sz="8000" dirty="0">
              <a:solidFill>
                <a:srgbClr val="000000"/>
              </a:solidFill>
              <a:latin typeface="Plateaux" pitchFamily="2" charset="0"/>
              <a:ea typeface="Plateaux" pitchFamily="2" charset="0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0" y="6651944"/>
            <a:ext cx="9144000" cy="1440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89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90000" dir="5400000" sy="-100000" algn="bl" rotWithShape="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7544" y="2140392"/>
            <a:ext cx="8064896" cy="32316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8000" dirty="0">
                <a:solidFill>
                  <a:srgbClr val="001C92"/>
                </a:solidFill>
                <a:latin typeface="Janda Siesta Sunrise" pitchFamily="2" charset="-18"/>
                <a:ea typeface="Plateaux" pitchFamily="2" charset="0"/>
                <a:cs typeface="+mj-cs"/>
              </a:rPr>
              <a:t>ROUND </a:t>
            </a:r>
            <a:r>
              <a:rPr lang="en-CA" sz="8000" dirty="0" smtClean="0">
                <a:solidFill>
                  <a:schemeClr val="accent6">
                    <a:lumMod val="50000"/>
                  </a:schemeClr>
                </a:solidFill>
                <a:latin typeface="Janda Siesta Sunrise" pitchFamily="2" charset="-18"/>
                <a:ea typeface="Plateaux" pitchFamily="2" charset="0"/>
                <a:cs typeface="+mj-cs"/>
              </a:rPr>
              <a:t>3</a:t>
            </a:r>
            <a:endParaRPr lang="en-CA" sz="8000" dirty="0">
              <a:solidFill>
                <a:schemeClr val="accent6">
                  <a:lumMod val="50000"/>
                </a:schemeClr>
              </a:solidFill>
              <a:latin typeface="Janda Siesta Sunrise" pitchFamily="2" charset="-18"/>
              <a:ea typeface="Plateaux" pitchFamily="2" charset="0"/>
              <a:cs typeface="+mj-cs"/>
            </a:endParaRPr>
          </a:p>
          <a:p>
            <a:endParaRPr lang="en-CA" sz="4400" dirty="0">
              <a:solidFill>
                <a:srgbClr val="000000"/>
              </a:solidFill>
              <a:latin typeface="Plateaux" pitchFamily="2" charset="0"/>
              <a:ea typeface="Plateaux" pitchFamily="2" charset="0"/>
              <a:cs typeface="+mj-cs"/>
            </a:endParaRPr>
          </a:p>
          <a:p>
            <a:r>
              <a:rPr lang="en-CA" sz="8000" dirty="0" smtClean="0">
                <a:solidFill>
                  <a:srgbClr val="000000"/>
                </a:solidFill>
                <a:latin typeface="Plateaux" pitchFamily="2" charset="0"/>
                <a:ea typeface="Plateaux" pitchFamily="2" charset="0"/>
                <a:cs typeface="+mj-cs"/>
              </a:rPr>
              <a:t>Who am I?</a:t>
            </a:r>
            <a:endParaRPr lang="en-CA" sz="8000" dirty="0">
              <a:solidFill>
                <a:srgbClr val="000000"/>
              </a:solidFill>
              <a:latin typeface="Plateaux" pitchFamily="2" charset="0"/>
              <a:ea typeface="Plateaux" pitchFamily="2" charset="0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0" y="6651944"/>
            <a:ext cx="9144000" cy="1440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89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90000" dir="5400000" sy="-100000" algn="bl" rotWithShape="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638296"/>
            <a:ext cx="9144000" cy="1440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89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90000" dir="5400000" sy="-100000" algn="bl" rotWithShape="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412776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>
                <a:solidFill>
                  <a:srgbClr val="000000"/>
                </a:solidFill>
                <a:latin typeface="Plateaux" pitchFamily="2" charset="0"/>
                <a:ea typeface="Plateaux" pitchFamily="2" charset="0"/>
                <a:cs typeface="+mj-cs"/>
              </a:rPr>
              <a:t>Question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9532" y="2700209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 was the first man on earth.</a:t>
            </a:r>
            <a:endParaRPr lang="en-CA" sz="5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638296"/>
            <a:ext cx="9144000" cy="1440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89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90000" dir="5400000" sy="-100000" algn="bl" rotWithShape="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412776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>
                <a:solidFill>
                  <a:srgbClr val="000000"/>
                </a:solidFill>
                <a:latin typeface="Plateaux" pitchFamily="2" charset="0"/>
                <a:ea typeface="Plateaux" pitchFamily="2" charset="0"/>
                <a:cs typeface="+mj-cs"/>
              </a:rPr>
              <a:t>Question </a:t>
            </a:r>
            <a:r>
              <a:rPr lang="en-CA" sz="5400" dirty="0" smtClean="0">
                <a:solidFill>
                  <a:srgbClr val="000000"/>
                </a:solidFill>
                <a:latin typeface="Plateaux" pitchFamily="2" charset="0"/>
                <a:ea typeface="Plateaux" pitchFamily="2" charset="0"/>
                <a:cs typeface="+mj-cs"/>
              </a:rPr>
              <a:t>2</a:t>
            </a:r>
            <a:endParaRPr lang="en-CA" sz="5400" dirty="0">
              <a:solidFill>
                <a:srgbClr val="000000"/>
              </a:solidFill>
              <a:latin typeface="Plateaux" pitchFamily="2" charset="0"/>
              <a:ea typeface="Plateaux" pitchFamily="2" charset="0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9532" y="2700209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 was a seller of purple.</a:t>
            </a:r>
            <a:endParaRPr lang="en-CA" sz="5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638296"/>
            <a:ext cx="9144000" cy="1440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89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90000" dir="5400000" sy="-100000" algn="bl" rotWithShape="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412776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>
                <a:solidFill>
                  <a:srgbClr val="000000"/>
                </a:solidFill>
                <a:latin typeface="Plateaux" pitchFamily="2" charset="0"/>
                <a:ea typeface="Plateaux" pitchFamily="2" charset="0"/>
                <a:cs typeface="+mj-cs"/>
              </a:rPr>
              <a:t>Question 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9532" y="2700209"/>
            <a:ext cx="828092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 was the commander of the Syrian Army and I had </a:t>
            </a:r>
            <a:r>
              <a:rPr lang="en-CA" sz="5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leprosy</a:t>
            </a:r>
            <a:r>
              <a:rPr lang="en-CA" sz="5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638296"/>
            <a:ext cx="9144000" cy="1440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89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90000" dir="5400000" sy="-100000" algn="bl" rotWithShape="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412776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>
                <a:solidFill>
                  <a:srgbClr val="000000"/>
                </a:solidFill>
                <a:latin typeface="Plateaux" pitchFamily="2" charset="0"/>
                <a:ea typeface="Plateaux" pitchFamily="2" charset="0"/>
                <a:cs typeface="+mj-cs"/>
              </a:rPr>
              <a:t>Question 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9532" y="2700209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 was an apostle who was exiled to Patmos.</a:t>
            </a:r>
            <a:endParaRPr lang="en-CA" sz="5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638296"/>
            <a:ext cx="9144000" cy="1440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89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90000" dir="5400000" sy="-100000" algn="bl" rotWithShape="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412776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>
                <a:solidFill>
                  <a:srgbClr val="000000"/>
                </a:solidFill>
                <a:latin typeface="Plateaux" pitchFamily="2" charset="0"/>
                <a:ea typeface="Plateaux" pitchFamily="2" charset="0"/>
                <a:cs typeface="+mj-cs"/>
              </a:rPr>
              <a:t>Question </a:t>
            </a:r>
            <a:r>
              <a:rPr lang="en-CA" sz="5400" dirty="0" smtClean="0">
                <a:solidFill>
                  <a:srgbClr val="000000"/>
                </a:solidFill>
                <a:latin typeface="Plateaux" pitchFamily="2" charset="0"/>
                <a:ea typeface="Plateaux" pitchFamily="2" charset="0"/>
                <a:cs typeface="+mj-cs"/>
              </a:rPr>
              <a:t>5</a:t>
            </a:r>
            <a:endParaRPr lang="en-CA" sz="5400" dirty="0">
              <a:solidFill>
                <a:srgbClr val="000000"/>
              </a:solidFill>
              <a:latin typeface="Plateaux" pitchFamily="2" charset="0"/>
              <a:ea typeface="Plateaux" pitchFamily="2" charset="0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9532" y="2700209"/>
            <a:ext cx="828092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1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 stirred up the people to rebuild the walls of Jerusalem.</a:t>
            </a:r>
            <a:endParaRPr lang="en-CA" sz="51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638296"/>
            <a:ext cx="9144000" cy="1440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89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90000" dir="5400000" sy="-100000" algn="bl" rotWithShape="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412776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>
                <a:solidFill>
                  <a:srgbClr val="000000"/>
                </a:solidFill>
                <a:latin typeface="Plateaux" pitchFamily="2" charset="0"/>
                <a:ea typeface="Plateaux" pitchFamily="2" charset="0"/>
                <a:cs typeface="+mj-cs"/>
              </a:rPr>
              <a:t>Question </a:t>
            </a:r>
            <a:r>
              <a:rPr lang="en-CA" sz="5400" dirty="0" smtClean="0">
                <a:solidFill>
                  <a:srgbClr val="000000"/>
                </a:solidFill>
                <a:latin typeface="Plateaux" pitchFamily="2" charset="0"/>
                <a:ea typeface="Plateaux" pitchFamily="2" charset="0"/>
                <a:cs typeface="+mj-cs"/>
              </a:rPr>
              <a:t>6</a:t>
            </a:r>
            <a:endParaRPr lang="en-CA" sz="5400" dirty="0">
              <a:solidFill>
                <a:srgbClr val="000000"/>
              </a:solidFill>
              <a:latin typeface="Plateaux" pitchFamily="2" charset="0"/>
              <a:ea typeface="Plateaux" pitchFamily="2" charset="0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9532" y="2700209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AU" sz="5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 performed a miracle where an axe head floated</a:t>
            </a:r>
            <a:r>
              <a:rPr lang="en-AU" sz="5400" dirty="0"/>
              <a:t>.</a:t>
            </a:r>
            <a:endParaRPr lang="en-CA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638296"/>
            <a:ext cx="9144000" cy="1440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89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90000" dir="5400000" sy="-100000" algn="bl" rotWithShape="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412776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>
                <a:solidFill>
                  <a:srgbClr val="000000"/>
                </a:solidFill>
                <a:latin typeface="Plateaux" pitchFamily="2" charset="0"/>
                <a:ea typeface="Plateaux" pitchFamily="2" charset="0"/>
                <a:cs typeface="+mj-cs"/>
              </a:rPr>
              <a:t>Question 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9532" y="2700209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AU" sz="5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It took me 13 years to build my palace.</a:t>
            </a:r>
            <a:endParaRPr lang="en-CA" sz="5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638296"/>
            <a:ext cx="9144000" cy="1440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89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90000" dir="5400000" sy="-100000" algn="bl" rotWithShape="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412776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>
                <a:solidFill>
                  <a:srgbClr val="000000"/>
                </a:solidFill>
                <a:latin typeface="Plateaux" pitchFamily="2" charset="0"/>
                <a:ea typeface="Plateaux" pitchFamily="2" charset="0"/>
                <a:cs typeface="+mj-cs"/>
              </a:rPr>
              <a:t>Question </a:t>
            </a:r>
            <a:r>
              <a:rPr lang="en-CA" sz="5400" dirty="0" smtClean="0">
                <a:solidFill>
                  <a:srgbClr val="000000"/>
                </a:solidFill>
                <a:latin typeface="Plateaux" pitchFamily="2" charset="0"/>
                <a:ea typeface="Plateaux" pitchFamily="2" charset="0"/>
                <a:cs typeface="+mj-cs"/>
              </a:rPr>
              <a:t>8</a:t>
            </a:r>
            <a:endParaRPr lang="en-CA" sz="5400" dirty="0">
              <a:solidFill>
                <a:srgbClr val="000000"/>
              </a:solidFill>
              <a:latin typeface="Plateaux" pitchFamily="2" charset="0"/>
              <a:ea typeface="Plateaux" pitchFamily="2" charset="0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9532" y="2700209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AU" sz="5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 fell out of a window while I was </a:t>
            </a:r>
            <a:r>
              <a:rPr lang="en-AU" sz="5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listening </a:t>
            </a:r>
            <a:r>
              <a:rPr lang="en-AU" sz="5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 Paul preach.</a:t>
            </a:r>
            <a:endParaRPr lang="en-CA" sz="5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7544" y="2140392"/>
            <a:ext cx="8064896" cy="446276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8000" dirty="0">
                <a:solidFill>
                  <a:srgbClr val="001C92"/>
                </a:solidFill>
                <a:latin typeface="Janda Siesta Sunrise" pitchFamily="2" charset="-18"/>
                <a:ea typeface="Plateaux" pitchFamily="2" charset="0"/>
                <a:cs typeface="+mj-cs"/>
              </a:rPr>
              <a:t>ROUND </a:t>
            </a:r>
            <a:r>
              <a:rPr lang="en-CA" sz="8000" dirty="0">
                <a:solidFill>
                  <a:schemeClr val="accent6">
                    <a:lumMod val="50000"/>
                  </a:schemeClr>
                </a:solidFill>
                <a:latin typeface="Janda Siesta Sunrise" pitchFamily="2" charset="-18"/>
                <a:ea typeface="Plateaux" pitchFamily="2" charset="0"/>
                <a:cs typeface="+mj-cs"/>
              </a:rPr>
              <a:t>1</a:t>
            </a:r>
          </a:p>
          <a:p>
            <a:endParaRPr lang="en-CA" sz="4400" dirty="0">
              <a:solidFill>
                <a:srgbClr val="000000"/>
              </a:solidFill>
              <a:latin typeface="Plateaux" pitchFamily="2" charset="0"/>
              <a:ea typeface="Plateaux" pitchFamily="2" charset="0"/>
              <a:cs typeface="+mj-cs"/>
            </a:endParaRPr>
          </a:p>
          <a:p>
            <a:r>
              <a:rPr lang="en-CA" sz="8000" dirty="0" smtClean="0">
                <a:solidFill>
                  <a:srgbClr val="000000"/>
                </a:solidFill>
                <a:latin typeface="Plateaux" pitchFamily="2" charset="0"/>
                <a:ea typeface="Plateaux" pitchFamily="2" charset="0"/>
                <a:cs typeface="+mj-cs"/>
              </a:rPr>
              <a:t>Finish the Proverb</a:t>
            </a:r>
            <a:endParaRPr lang="en-CA" sz="8000" dirty="0">
              <a:solidFill>
                <a:srgbClr val="000000"/>
              </a:solidFill>
              <a:latin typeface="Plateaux" pitchFamily="2" charset="0"/>
              <a:ea typeface="Plateaux" pitchFamily="2" charset="0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6651944"/>
            <a:ext cx="9144000" cy="1440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89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90000" dir="5400000" sy="-100000" algn="bl" rotWithShape="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638296"/>
            <a:ext cx="9144000" cy="1440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89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90000" dir="5400000" sy="-100000" algn="bl" rotWithShape="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412776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>
                <a:solidFill>
                  <a:srgbClr val="000000"/>
                </a:solidFill>
                <a:latin typeface="Plateaux" pitchFamily="2" charset="0"/>
                <a:ea typeface="Plateaux" pitchFamily="2" charset="0"/>
                <a:cs typeface="+mj-cs"/>
              </a:rPr>
              <a:t>Question 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9532" y="2700209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CA" sz="5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 lead 300 men against the </a:t>
            </a:r>
            <a:r>
              <a:rPr lang="en-CA" sz="5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Midianite</a:t>
            </a:r>
            <a:r>
              <a:rPr lang="en-CA" sz="5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armies.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638296"/>
            <a:ext cx="9144000" cy="1440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89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90000" dir="5400000" sy="-100000" algn="bl" rotWithShape="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412776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>
                <a:solidFill>
                  <a:srgbClr val="000000"/>
                </a:solidFill>
                <a:latin typeface="Plateaux" pitchFamily="2" charset="0"/>
                <a:ea typeface="Plateaux" pitchFamily="2" charset="0"/>
                <a:cs typeface="+mj-cs"/>
              </a:rPr>
              <a:t>Question </a:t>
            </a:r>
            <a:r>
              <a:rPr lang="en-CA" sz="5400" dirty="0" smtClean="0">
                <a:solidFill>
                  <a:srgbClr val="000000"/>
                </a:solidFill>
                <a:latin typeface="Plateaux" pitchFamily="2" charset="0"/>
                <a:ea typeface="Plateaux" pitchFamily="2" charset="0"/>
                <a:cs typeface="+mj-cs"/>
              </a:rPr>
              <a:t>10</a:t>
            </a:r>
            <a:endParaRPr lang="en-CA" sz="5400" dirty="0">
              <a:solidFill>
                <a:srgbClr val="000000"/>
              </a:solidFill>
              <a:latin typeface="Plateaux" pitchFamily="2" charset="0"/>
              <a:ea typeface="Plateaux" pitchFamily="2" charset="0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9532" y="2700209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CA" sz="5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 anointed Solomon as king.</a:t>
            </a:r>
            <a:endParaRPr lang="en-CA" sz="5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552" y="2767281"/>
            <a:ext cx="8064896" cy="1323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8000" dirty="0" smtClean="0">
                <a:solidFill>
                  <a:schemeClr val="accent6">
                    <a:lumMod val="75000"/>
                  </a:schemeClr>
                </a:solidFill>
                <a:latin typeface="Janda Siesta Sunrise" pitchFamily="2" charset="-18"/>
                <a:ea typeface="Plateaux" pitchFamily="2" charset="0"/>
                <a:cs typeface="+mj-cs"/>
              </a:rPr>
              <a:t>ANSWERS</a:t>
            </a:r>
            <a:endParaRPr lang="en-CA" sz="8000" dirty="0">
              <a:solidFill>
                <a:schemeClr val="accent6">
                  <a:lumMod val="75000"/>
                </a:schemeClr>
              </a:solidFill>
              <a:latin typeface="Janda Siesta Sunrise" pitchFamily="2" charset="-18"/>
              <a:ea typeface="Plateaux" pitchFamily="2" charset="0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6651944"/>
            <a:ext cx="9144000" cy="1440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89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90000" dir="5400000" sy="-100000" algn="bl" rotWithShape="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638296"/>
            <a:ext cx="9144000" cy="1440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89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90000" dir="5400000" sy="-100000" algn="bl" rotWithShape="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412776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>
                <a:solidFill>
                  <a:srgbClr val="000000"/>
                </a:solidFill>
                <a:latin typeface="Plateaux" pitchFamily="2" charset="0"/>
                <a:ea typeface="Plateaux" pitchFamily="2" charset="0"/>
                <a:cs typeface="+mj-cs"/>
              </a:rPr>
              <a:t>Question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9532" y="2700209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 was the first man on earth.</a:t>
            </a:r>
            <a:endParaRPr lang="en-CA" sz="5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7932" y="5391094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i="1" dirty="0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Answer:  Adam</a:t>
            </a:r>
            <a:endParaRPr lang="en-CA" sz="5400" i="1" dirty="0">
              <a:solidFill>
                <a:srgbClr val="660066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638296"/>
            <a:ext cx="9144000" cy="1440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89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90000" dir="5400000" sy="-100000" algn="bl" rotWithShape="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412776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>
                <a:solidFill>
                  <a:srgbClr val="000000"/>
                </a:solidFill>
                <a:latin typeface="Plateaux" pitchFamily="2" charset="0"/>
                <a:ea typeface="Plateaux" pitchFamily="2" charset="0"/>
                <a:cs typeface="+mj-cs"/>
              </a:rPr>
              <a:t>Question </a:t>
            </a:r>
            <a:r>
              <a:rPr lang="en-CA" sz="5400" dirty="0" smtClean="0">
                <a:solidFill>
                  <a:srgbClr val="000000"/>
                </a:solidFill>
                <a:latin typeface="Plateaux" pitchFamily="2" charset="0"/>
                <a:ea typeface="Plateaux" pitchFamily="2" charset="0"/>
                <a:cs typeface="+mj-cs"/>
              </a:rPr>
              <a:t>2</a:t>
            </a:r>
            <a:endParaRPr lang="en-CA" sz="5400" dirty="0">
              <a:solidFill>
                <a:srgbClr val="000000"/>
              </a:solidFill>
              <a:latin typeface="Plateaux" pitchFamily="2" charset="0"/>
              <a:ea typeface="Plateaux" pitchFamily="2" charset="0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9532" y="2700209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 was a seller of purple.</a:t>
            </a:r>
            <a:endParaRPr lang="en-CA" sz="5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7932" y="5391094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i="1" dirty="0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Answer:  Lydia</a:t>
            </a:r>
            <a:r>
              <a:rPr lang="en-CA" sz="4000" i="1" dirty="0" smtClean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 (Acts 16v14)</a:t>
            </a:r>
            <a:endParaRPr lang="en-CA" sz="5400" i="1" dirty="0">
              <a:solidFill>
                <a:srgbClr val="FF33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638296"/>
            <a:ext cx="9144000" cy="1440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89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90000" dir="5400000" sy="-100000" algn="bl" rotWithShape="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412776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>
                <a:solidFill>
                  <a:srgbClr val="000000"/>
                </a:solidFill>
                <a:latin typeface="Plateaux" pitchFamily="2" charset="0"/>
                <a:ea typeface="Plateaux" pitchFamily="2" charset="0"/>
                <a:cs typeface="+mj-cs"/>
              </a:rPr>
              <a:t>Question 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9532" y="2700209"/>
            <a:ext cx="828092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 was the commander of the Syrian Army and I had </a:t>
            </a:r>
            <a:r>
              <a:rPr lang="en-CA" sz="5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leprosy</a:t>
            </a:r>
            <a:r>
              <a:rPr lang="en-CA" sz="5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7932" y="5391094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200" i="1" dirty="0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Answer:  </a:t>
            </a:r>
            <a:r>
              <a:rPr lang="en-CA" sz="5200" i="1" dirty="0" err="1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Naaman</a:t>
            </a:r>
            <a:r>
              <a:rPr lang="en-CA" sz="5200" i="1" dirty="0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CA" sz="4000" i="1" dirty="0" smtClean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(2 Kings 5v1)</a:t>
            </a:r>
            <a:endParaRPr lang="en-CA" sz="5400" i="1" dirty="0">
              <a:solidFill>
                <a:srgbClr val="FF33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638296"/>
            <a:ext cx="9144000" cy="1440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89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90000" dir="5400000" sy="-100000" algn="bl" rotWithShape="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412776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>
                <a:solidFill>
                  <a:srgbClr val="000000"/>
                </a:solidFill>
                <a:latin typeface="Plateaux" pitchFamily="2" charset="0"/>
                <a:ea typeface="Plateaux" pitchFamily="2" charset="0"/>
                <a:cs typeface="+mj-cs"/>
              </a:rPr>
              <a:t>Question 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9532" y="2700209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 was an apostle who was exiled to Patmos.</a:t>
            </a:r>
            <a:endParaRPr lang="en-CA" sz="5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7932" y="5391094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i="1" dirty="0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Answer:  John </a:t>
            </a:r>
            <a:r>
              <a:rPr lang="en-CA" sz="4000" i="1" dirty="0" smtClean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(Rev 1v9)</a:t>
            </a:r>
            <a:endParaRPr lang="en-CA" sz="5400" i="1" dirty="0">
              <a:solidFill>
                <a:srgbClr val="FF33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638296"/>
            <a:ext cx="9144000" cy="1440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89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90000" dir="5400000" sy="-100000" algn="bl" rotWithShape="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412776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>
                <a:solidFill>
                  <a:srgbClr val="000000"/>
                </a:solidFill>
                <a:latin typeface="Plateaux" pitchFamily="2" charset="0"/>
                <a:ea typeface="Plateaux" pitchFamily="2" charset="0"/>
                <a:cs typeface="+mj-cs"/>
              </a:rPr>
              <a:t>Question </a:t>
            </a:r>
            <a:r>
              <a:rPr lang="en-CA" sz="5400" dirty="0" smtClean="0">
                <a:solidFill>
                  <a:srgbClr val="000000"/>
                </a:solidFill>
                <a:latin typeface="Plateaux" pitchFamily="2" charset="0"/>
                <a:ea typeface="Plateaux" pitchFamily="2" charset="0"/>
                <a:cs typeface="+mj-cs"/>
              </a:rPr>
              <a:t>5</a:t>
            </a:r>
            <a:endParaRPr lang="en-CA" sz="5400" dirty="0">
              <a:solidFill>
                <a:srgbClr val="000000"/>
              </a:solidFill>
              <a:latin typeface="Plateaux" pitchFamily="2" charset="0"/>
              <a:ea typeface="Plateaux" pitchFamily="2" charset="0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9532" y="2700209"/>
            <a:ext cx="828092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1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 stirred up the people to rebuild the walls of Jerusalem.</a:t>
            </a:r>
            <a:endParaRPr lang="en-CA" sz="51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7932" y="5391094"/>
            <a:ext cx="828092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100" i="1" dirty="0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Answer:  Nehemiah </a:t>
            </a:r>
            <a:r>
              <a:rPr lang="en-CA" sz="4000" i="1" dirty="0" smtClean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CA" sz="4000" i="1" dirty="0" err="1" smtClean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Neh</a:t>
            </a:r>
            <a:r>
              <a:rPr lang="en-CA" sz="4000" i="1" dirty="0" smtClean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 2v18)</a:t>
            </a:r>
            <a:endParaRPr lang="en-CA" sz="5400" i="1" dirty="0">
              <a:solidFill>
                <a:srgbClr val="FF33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638296"/>
            <a:ext cx="9144000" cy="1440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89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90000" dir="5400000" sy="-100000" algn="bl" rotWithShape="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412776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>
                <a:solidFill>
                  <a:srgbClr val="000000"/>
                </a:solidFill>
                <a:latin typeface="Plateaux" pitchFamily="2" charset="0"/>
                <a:ea typeface="Plateaux" pitchFamily="2" charset="0"/>
                <a:cs typeface="+mj-cs"/>
              </a:rPr>
              <a:t>Question </a:t>
            </a:r>
            <a:r>
              <a:rPr lang="en-CA" sz="5400" dirty="0" smtClean="0">
                <a:solidFill>
                  <a:srgbClr val="000000"/>
                </a:solidFill>
                <a:latin typeface="Plateaux" pitchFamily="2" charset="0"/>
                <a:ea typeface="Plateaux" pitchFamily="2" charset="0"/>
                <a:cs typeface="+mj-cs"/>
              </a:rPr>
              <a:t>6</a:t>
            </a:r>
            <a:endParaRPr lang="en-CA" sz="5400" dirty="0">
              <a:solidFill>
                <a:srgbClr val="000000"/>
              </a:solidFill>
              <a:latin typeface="Plateaux" pitchFamily="2" charset="0"/>
              <a:ea typeface="Plateaux" pitchFamily="2" charset="0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9532" y="2700209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AU" sz="5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 performed a miracle where an axe head floated</a:t>
            </a:r>
            <a:r>
              <a:rPr lang="en-AU" sz="5400" dirty="0"/>
              <a:t>.</a:t>
            </a:r>
            <a:endParaRPr lang="en-CA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387932" y="5391094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i="1" dirty="0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Answer:  Elisha </a:t>
            </a:r>
            <a:r>
              <a:rPr lang="en-CA" sz="4000" i="1" dirty="0" smtClean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(2 Kings 6v1-7)</a:t>
            </a:r>
            <a:endParaRPr lang="en-CA" sz="5400" i="1" dirty="0">
              <a:solidFill>
                <a:srgbClr val="FF33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638296"/>
            <a:ext cx="9144000" cy="1440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89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90000" dir="5400000" sy="-100000" algn="bl" rotWithShape="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412776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>
                <a:solidFill>
                  <a:srgbClr val="000000"/>
                </a:solidFill>
                <a:latin typeface="Plateaux" pitchFamily="2" charset="0"/>
                <a:ea typeface="Plateaux" pitchFamily="2" charset="0"/>
                <a:cs typeface="+mj-cs"/>
              </a:rPr>
              <a:t>Question 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9532" y="2700209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AU" sz="5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It took me 13 years to build my palace.</a:t>
            </a:r>
            <a:endParaRPr lang="en-CA" sz="5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7932" y="5391094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i="1" dirty="0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Answer:  Solomon </a:t>
            </a:r>
            <a:r>
              <a:rPr lang="en-CA" sz="4000" i="1" dirty="0" smtClean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CA" sz="4000" i="1" dirty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CA" sz="4000" i="1" dirty="0" smtClean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 Kings 7v1)</a:t>
            </a:r>
            <a:endParaRPr lang="en-CA" sz="5400" i="1" dirty="0">
              <a:solidFill>
                <a:srgbClr val="FF33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651944"/>
            <a:ext cx="9144000" cy="1440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89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90000" dir="5400000" sy="-100000" algn="bl" rotWithShape="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180760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 smtClean="0">
                <a:solidFill>
                  <a:srgbClr val="000000"/>
                </a:solidFill>
                <a:latin typeface="Plateaux" pitchFamily="2" charset="0"/>
                <a:ea typeface="Plateaux" pitchFamily="2" charset="0"/>
                <a:cs typeface="+mj-cs"/>
              </a:rPr>
              <a:t>Proverb 1</a:t>
            </a:r>
            <a:endParaRPr lang="en-CA" sz="5400" dirty="0">
              <a:solidFill>
                <a:srgbClr val="000000"/>
              </a:solidFill>
              <a:latin typeface="Plateaux" pitchFamily="2" charset="0"/>
              <a:ea typeface="Plateaux" pitchFamily="2" charset="0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9532" y="2468193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He that </a:t>
            </a:r>
            <a:r>
              <a:rPr lang="en-CA" sz="48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covereth</a:t>
            </a:r>
            <a:r>
              <a:rPr lang="en-CA" sz="4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a transgression </a:t>
            </a:r>
            <a:r>
              <a:rPr lang="en-CA" sz="48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seeketh</a:t>
            </a:r>
            <a:r>
              <a:rPr lang="en-CA" sz="4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love; but he that </a:t>
            </a:r>
            <a:r>
              <a:rPr lang="en-CA" sz="48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repeateth</a:t>
            </a:r>
            <a:r>
              <a:rPr lang="en-CA" sz="4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a matter</a:t>
            </a:r>
            <a:r>
              <a:rPr lang="en-CA" sz="4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…</a:t>
            </a:r>
            <a:endParaRPr lang="en-CA" sz="48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638296"/>
            <a:ext cx="9144000" cy="1440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89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90000" dir="5400000" sy="-100000" algn="bl" rotWithShape="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412776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>
                <a:solidFill>
                  <a:srgbClr val="000000"/>
                </a:solidFill>
                <a:latin typeface="Plateaux" pitchFamily="2" charset="0"/>
                <a:ea typeface="Plateaux" pitchFamily="2" charset="0"/>
                <a:cs typeface="+mj-cs"/>
              </a:rPr>
              <a:t>Question </a:t>
            </a:r>
            <a:r>
              <a:rPr lang="en-CA" sz="5400" dirty="0" smtClean="0">
                <a:solidFill>
                  <a:srgbClr val="000000"/>
                </a:solidFill>
                <a:latin typeface="Plateaux" pitchFamily="2" charset="0"/>
                <a:ea typeface="Plateaux" pitchFamily="2" charset="0"/>
                <a:cs typeface="+mj-cs"/>
              </a:rPr>
              <a:t>8</a:t>
            </a:r>
            <a:endParaRPr lang="en-CA" sz="5400" dirty="0">
              <a:solidFill>
                <a:srgbClr val="000000"/>
              </a:solidFill>
              <a:latin typeface="Plateaux" pitchFamily="2" charset="0"/>
              <a:ea typeface="Plateaux" pitchFamily="2" charset="0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9532" y="2700209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AU" sz="5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 fell out of a window while I was </a:t>
            </a:r>
            <a:r>
              <a:rPr lang="en-AU" sz="5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listening </a:t>
            </a:r>
            <a:r>
              <a:rPr lang="en-AU" sz="5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 Paul preach.</a:t>
            </a:r>
            <a:endParaRPr lang="en-CA" sz="5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7932" y="5391094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i="1" dirty="0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Answer:  </a:t>
            </a:r>
            <a:r>
              <a:rPr lang="en-CA" sz="5400" i="1" dirty="0" err="1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Eutychus</a:t>
            </a:r>
            <a:r>
              <a:rPr lang="en-CA" sz="5400" i="1" dirty="0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CA" sz="4000" i="1" dirty="0" smtClean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(Acts 20v9)</a:t>
            </a:r>
            <a:endParaRPr lang="en-CA" sz="5400" i="1" dirty="0">
              <a:solidFill>
                <a:srgbClr val="FF33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638296"/>
            <a:ext cx="9144000" cy="1440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89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90000" dir="5400000" sy="-100000" algn="bl" rotWithShape="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412776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>
                <a:solidFill>
                  <a:srgbClr val="000000"/>
                </a:solidFill>
                <a:latin typeface="Plateaux" pitchFamily="2" charset="0"/>
                <a:ea typeface="Plateaux" pitchFamily="2" charset="0"/>
                <a:cs typeface="+mj-cs"/>
              </a:rPr>
              <a:t>Question 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9532" y="2700209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CA" sz="5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 lead 300 men against the </a:t>
            </a:r>
            <a:r>
              <a:rPr lang="en-CA" sz="5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Midianite</a:t>
            </a:r>
            <a:r>
              <a:rPr lang="en-CA" sz="5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armies.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7932" y="5391094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i="1" dirty="0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Answer:  Gideon </a:t>
            </a:r>
            <a:r>
              <a:rPr lang="en-CA" sz="4000" i="1" dirty="0" smtClean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(Judges 7v6-7)</a:t>
            </a:r>
            <a:endParaRPr lang="en-CA" sz="5400" i="1" dirty="0">
              <a:solidFill>
                <a:srgbClr val="FF33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638296"/>
            <a:ext cx="9144000" cy="1440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89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90000" dir="5400000" sy="-100000" algn="bl" rotWithShape="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412776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>
                <a:solidFill>
                  <a:srgbClr val="000000"/>
                </a:solidFill>
                <a:latin typeface="Plateaux" pitchFamily="2" charset="0"/>
                <a:ea typeface="Plateaux" pitchFamily="2" charset="0"/>
                <a:cs typeface="+mj-cs"/>
              </a:rPr>
              <a:t>Question </a:t>
            </a:r>
            <a:r>
              <a:rPr lang="en-CA" sz="5400" dirty="0" smtClean="0">
                <a:solidFill>
                  <a:srgbClr val="000000"/>
                </a:solidFill>
                <a:latin typeface="Plateaux" pitchFamily="2" charset="0"/>
                <a:ea typeface="Plateaux" pitchFamily="2" charset="0"/>
                <a:cs typeface="+mj-cs"/>
              </a:rPr>
              <a:t>10</a:t>
            </a:r>
            <a:endParaRPr lang="en-CA" sz="5400" dirty="0">
              <a:solidFill>
                <a:srgbClr val="000000"/>
              </a:solidFill>
              <a:latin typeface="Plateaux" pitchFamily="2" charset="0"/>
              <a:ea typeface="Plateaux" pitchFamily="2" charset="0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9532" y="2700209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CA" sz="5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 anointed Solomon as king.</a:t>
            </a:r>
            <a:endParaRPr lang="en-CA" sz="5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7932" y="5391094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i="1" dirty="0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Answer:  </a:t>
            </a:r>
            <a:r>
              <a:rPr lang="en-CA" sz="5400" i="1" dirty="0" err="1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Zadok</a:t>
            </a:r>
            <a:r>
              <a:rPr lang="en-CA" sz="5400" i="1" dirty="0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CA" sz="4000" i="1" dirty="0" smtClean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(1 Kings 1v39)</a:t>
            </a:r>
            <a:endParaRPr lang="en-CA" sz="5400" i="1" dirty="0">
              <a:solidFill>
                <a:srgbClr val="FF33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7544" y="2140392"/>
            <a:ext cx="8064896" cy="446276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8000" dirty="0">
                <a:solidFill>
                  <a:srgbClr val="001C92"/>
                </a:solidFill>
                <a:latin typeface="Janda Siesta Sunrise" pitchFamily="2" charset="-18"/>
                <a:ea typeface="Plateaux" pitchFamily="2" charset="0"/>
                <a:cs typeface="+mj-cs"/>
              </a:rPr>
              <a:t>ROUND </a:t>
            </a:r>
            <a:r>
              <a:rPr lang="en-CA" sz="8000" dirty="0" smtClean="0">
                <a:solidFill>
                  <a:schemeClr val="accent6">
                    <a:lumMod val="50000"/>
                  </a:schemeClr>
                </a:solidFill>
                <a:latin typeface="Janda Siesta Sunrise" pitchFamily="2" charset="-18"/>
                <a:ea typeface="Plateaux" pitchFamily="2" charset="0"/>
                <a:cs typeface="+mj-cs"/>
              </a:rPr>
              <a:t>4</a:t>
            </a:r>
            <a:endParaRPr lang="en-CA" sz="8000" dirty="0">
              <a:solidFill>
                <a:schemeClr val="accent6">
                  <a:lumMod val="50000"/>
                </a:schemeClr>
              </a:solidFill>
              <a:latin typeface="Janda Siesta Sunrise" pitchFamily="2" charset="-18"/>
              <a:ea typeface="Plateaux" pitchFamily="2" charset="0"/>
              <a:cs typeface="+mj-cs"/>
            </a:endParaRPr>
          </a:p>
          <a:p>
            <a:endParaRPr lang="en-CA" sz="4400" dirty="0">
              <a:solidFill>
                <a:srgbClr val="000000"/>
              </a:solidFill>
              <a:latin typeface="Plateaux" pitchFamily="2" charset="0"/>
              <a:ea typeface="Plateaux" pitchFamily="2" charset="0"/>
              <a:cs typeface="+mj-cs"/>
            </a:endParaRPr>
          </a:p>
          <a:p>
            <a:r>
              <a:rPr lang="en-CA" sz="8000" dirty="0" smtClean="0">
                <a:solidFill>
                  <a:srgbClr val="000000"/>
                </a:solidFill>
                <a:latin typeface="Plateaux" pitchFamily="2" charset="0"/>
                <a:ea typeface="Plateaux" pitchFamily="2" charset="0"/>
                <a:cs typeface="+mj-cs"/>
              </a:rPr>
              <a:t>Spiritual Warrior</a:t>
            </a:r>
            <a:endParaRPr lang="en-CA" sz="8000" dirty="0">
              <a:solidFill>
                <a:srgbClr val="000000"/>
              </a:solidFill>
              <a:latin typeface="Plateaux" pitchFamily="2" charset="0"/>
              <a:ea typeface="Plateaux" pitchFamily="2" charset="0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0" y="6651944"/>
            <a:ext cx="9144000" cy="1440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89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90000" dir="5400000" sy="-100000" algn="bl" rotWithShape="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638296"/>
            <a:ext cx="9144000" cy="1440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89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90000" dir="5400000" sy="-100000" algn="bl" rotWithShape="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Picture 8" descr="best 25 armor of god ideas on pinterest armour of god daily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7800" y="1011759"/>
            <a:ext cx="4308401" cy="5571461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 bwMode="auto">
          <a:xfrm>
            <a:off x="3125337" y="1828800"/>
            <a:ext cx="764275" cy="32754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693390" y="1790131"/>
            <a:ext cx="764275" cy="32754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354471" y="3275464"/>
            <a:ext cx="1087272" cy="2183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750255" y="5125119"/>
            <a:ext cx="764275" cy="29115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173490" y="4481015"/>
            <a:ext cx="451913" cy="24553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061873" y="5689484"/>
            <a:ext cx="451913" cy="24553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552" y="2767281"/>
            <a:ext cx="8064896" cy="1323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8000" dirty="0" smtClean="0">
                <a:solidFill>
                  <a:schemeClr val="accent6">
                    <a:lumMod val="75000"/>
                  </a:schemeClr>
                </a:solidFill>
                <a:latin typeface="Janda Siesta Sunrise" pitchFamily="2" charset="-18"/>
                <a:ea typeface="Plateaux" pitchFamily="2" charset="0"/>
                <a:cs typeface="+mj-cs"/>
              </a:rPr>
              <a:t>ANSWERS</a:t>
            </a:r>
            <a:endParaRPr lang="en-CA" sz="8000" dirty="0">
              <a:solidFill>
                <a:schemeClr val="accent6">
                  <a:lumMod val="75000"/>
                </a:schemeClr>
              </a:solidFill>
              <a:latin typeface="Janda Siesta Sunrise" pitchFamily="2" charset="-18"/>
              <a:ea typeface="Plateaux" pitchFamily="2" charset="0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6651944"/>
            <a:ext cx="9144000" cy="1440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89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90000" dir="5400000" sy="-100000" algn="bl" rotWithShape="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638296"/>
            <a:ext cx="9144000" cy="1440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89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90000" dir="5400000" sy="-100000" algn="bl" rotWithShape="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Picture 8" descr="best 25 armor of god ideas on pinterest armour of god daily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7800" y="1011759"/>
            <a:ext cx="4308401" cy="55714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7544" y="2140392"/>
            <a:ext cx="8064896" cy="446276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8000" dirty="0" smtClean="0">
                <a:solidFill>
                  <a:srgbClr val="FF3300"/>
                </a:solidFill>
                <a:latin typeface="Janda Siesta Sunrise" pitchFamily="2" charset="-18"/>
                <a:ea typeface="Plateaux" pitchFamily="2" charset="0"/>
                <a:cs typeface="+mj-cs"/>
              </a:rPr>
              <a:t>ACTIVITY</a:t>
            </a:r>
            <a:endParaRPr lang="en-CA" sz="8000" dirty="0">
              <a:solidFill>
                <a:srgbClr val="FF3300"/>
              </a:solidFill>
              <a:latin typeface="Janda Siesta Sunrise" pitchFamily="2" charset="-18"/>
              <a:ea typeface="Plateaux" pitchFamily="2" charset="0"/>
              <a:cs typeface="+mj-cs"/>
            </a:endParaRPr>
          </a:p>
          <a:p>
            <a:endParaRPr lang="en-CA" sz="4400" dirty="0">
              <a:solidFill>
                <a:srgbClr val="000000"/>
              </a:solidFill>
              <a:latin typeface="Plateaux" pitchFamily="2" charset="0"/>
              <a:ea typeface="Plateaux" pitchFamily="2" charset="0"/>
              <a:cs typeface="+mj-cs"/>
            </a:endParaRPr>
          </a:p>
          <a:p>
            <a:r>
              <a:rPr lang="en-CA" sz="8000" dirty="0" smtClean="0">
                <a:solidFill>
                  <a:srgbClr val="000000"/>
                </a:solidFill>
                <a:latin typeface="Plateaux" pitchFamily="2" charset="0"/>
                <a:ea typeface="Plateaux" pitchFamily="2" charset="0"/>
                <a:cs typeface="+mj-cs"/>
              </a:rPr>
              <a:t>Move the Marshmallows</a:t>
            </a:r>
            <a:endParaRPr lang="en-CA" sz="8000" dirty="0">
              <a:solidFill>
                <a:srgbClr val="000000"/>
              </a:solidFill>
              <a:latin typeface="Plateaux" pitchFamily="2" charset="0"/>
              <a:ea typeface="Plateaux" pitchFamily="2" charset="0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0" y="6651944"/>
            <a:ext cx="9144000" cy="1440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89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90000" dir="5400000" sy="-100000" algn="bl" rotWithShape="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7544" y="2140392"/>
            <a:ext cx="8064896" cy="32316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8000" dirty="0">
                <a:solidFill>
                  <a:srgbClr val="001C92"/>
                </a:solidFill>
                <a:latin typeface="Janda Siesta Sunrise" pitchFamily="2" charset="-18"/>
                <a:ea typeface="Plateaux" pitchFamily="2" charset="0"/>
                <a:cs typeface="+mj-cs"/>
              </a:rPr>
              <a:t>ROUND </a:t>
            </a:r>
            <a:r>
              <a:rPr lang="en-CA" sz="8000" dirty="0" smtClean="0">
                <a:solidFill>
                  <a:schemeClr val="accent6">
                    <a:lumMod val="50000"/>
                  </a:schemeClr>
                </a:solidFill>
                <a:latin typeface="Janda Siesta Sunrise" pitchFamily="2" charset="-18"/>
                <a:ea typeface="Plateaux" pitchFamily="2" charset="0"/>
                <a:cs typeface="+mj-cs"/>
              </a:rPr>
              <a:t>5</a:t>
            </a:r>
            <a:endParaRPr lang="en-CA" sz="8000" dirty="0">
              <a:solidFill>
                <a:schemeClr val="accent6">
                  <a:lumMod val="50000"/>
                </a:schemeClr>
              </a:solidFill>
              <a:latin typeface="Janda Siesta Sunrise" pitchFamily="2" charset="-18"/>
              <a:ea typeface="Plateaux" pitchFamily="2" charset="0"/>
              <a:cs typeface="+mj-cs"/>
            </a:endParaRPr>
          </a:p>
          <a:p>
            <a:endParaRPr lang="en-CA" sz="4400" dirty="0">
              <a:solidFill>
                <a:srgbClr val="000000"/>
              </a:solidFill>
              <a:latin typeface="Plateaux" pitchFamily="2" charset="0"/>
              <a:ea typeface="Plateaux" pitchFamily="2" charset="0"/>
              <a:cs typeface="+mj-cs"/>
            </a:endParaRPr>
          </a:p>
          <a:p>
            <a:r>
              <a:rPr lang="en-CA" sz="8000" dirty="0" smtClean="0">
                <a:solidFill>
                  <a:srgbClr val="000000"/>
                </a:solidFill>
                <a:latin typeface="Plateaux" pitchFamily="2" charset="0"/>
                <a:ea typeface="Plateaux" pitchFamily="2" charset="0"/>
                <a:cs typeface="+mj-cs"/>
              </a:rPr>
              <a:t>Bible Math</a:t>
            </a:r>
            <a:endParaRPr lang="en-CA" sz="8000" dirty="0">
              <a:solidFill>
                <a:srgbClr val="000000"/>
              </a:solidFill>
              <a:latin typeface="Plateaux" pitchFamily="2" charset="0"/>
              <a:ea typeface="Plateaux" pitchFamily="2" charset="0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0" y="6651944"/>
            <a:ext cx="9144000" cy="1440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89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90000" dir="5400000" sy="-100000" algn="bl" rotWithShape="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638296"/>
            <a:ext cx="9144000" cy="1440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89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90000" dir="5400000" sy="-100000" algn="bl" rotWithShape="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276296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5400" dirty="0">
                <a:solidFill>
                  <a:srgbClr val="000000"/>
                </a:solidFill>
                <a:latin typeface="Plateaux" pitchFamily="2" charset="0"/>
                <a:ea typeface="Plateaux" pitchFamily="2" charset="0"/>
                <a:cs typeface="+mj-cs"/>
              </a:rPr>
              <a:t>Question </a:t>
            </a:r>
            <a:r>
              <a:rPr lang="en-CA" sz="5400" dirty="0" smtClean="0">
                <a:solidFill>
                  <a:srgbClr val="000000"/>
                </a:solidFill>
                <a:latin typeface="Plateaux" pitchFamily="2" charset="0"/>
                <a:ea typeface="Plateaux" pitchFamily="2" charset="0"/>
                <a:cs typeface="+mj-cs"/>
              </a:rPr>
              <a:t>1</a:t>
            </a:r>
            <a:r>
              <a:rPr lang="en-CA" sz="3200" dirty="0" smtClean="0">
                <a:solidFill>
                  <a:srgbClr val="000000"/>
                </a:solidFill>
                <a:latin typeface="Plateaux" pitchFamily="2" charset="0"/>
                <a:ea typeface="Plateaux" pitchFamily="2" charset="0"/>
                <a:cs typeface="+mj-cs"/>
              </a:rPr>
              <a:t> – For Kids</a:t>
            </a:r>
            <a:endParaRPr lang="en-CA" sz="5400" dirty="0">
              <a:solidFill>
                <a:srgbClr val="000000"/>
              </a:solidFill>
              <a:latin typeface="Plateaux" pitchFamily="2" charset="0"/>
              <a:ea typeface="Plateaux" pitchFamily="2" charset="0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700209"/>
            <a:ext cx="9144000" cy="3498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CA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Take the number of disciples Jesus </a:t>
            </a:r>
            <a:r>
              <a:rPr lang="en-CA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had.</a:t>
            </a:r>
            <a:endParaRPr lang="en-CA" sz="2800" dirty="0">
              <a:solidFill>
                <a:srgbClr val="FF3300"/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CA" sz="2800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Add the number of wise </a:t>
            </a:r>
            <a:r>
              <a:rPr lang="en-CA" sz="28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virgins.</a:t>
            </a:r>
            <a:endParaRPr lang="en-CA" sz="2800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CA" sz="2800" spc="-1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Subtract the day that God made dry land </a:t>
            </a:r>
            <a:r>
              <a:rPr lang="en-CA" sz="2800" spc="-1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appear.</a:t>
            </a:r>
            <a:endParaRPr lang="en-CA" sz="2800" spc="-1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CA" sz="2800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Add the number of years Jacob agreed to serve </a:t>
            </a:r>
            <a:r>
              <a:rPr lang="en-CA" sz="2800" dirty="0" err="1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Laban</a:t>
            </a:r>
            <a:r>
              <a:rPr lang="en-CA" sz="2800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for </a:t>
            </a:r>
            <a:r>
              <a:rPr lang="en-CA" sz="28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CA" sz="28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</a:br>
            <a:r>
              <a:rPr lang="en-CA" sz="28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so </a:t>
            </a:r>
            <a:r>
              <a:rPr lang="en-CA" sz="2800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he could marry </a:t>
            </a:r>
            <a:r>
              <a:rPr lang="en-CA" sz="28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Rachel.</a:t>
            </a:r>
            <a:endParaRPr lang="en-CA" sz="2800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CA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Add the number of plagues God sent on </a:t>
            </a:r>
            <a:r>
              <a:rPr lang="en-CA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Egypt.</a:t>
            </a:r>
            <a:endParaRPr lang="en-CA" sz="28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Oval 33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End</a:t>
            </a:r>
          </a:p>
        </p:txBody>
      </p:sp>
      <p:sp>
        <p:nvSpPr>
          <p:cNvPr id="8" name="Oval 32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9" name="Oval 31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10" name="Oval 30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11" name="Oval 29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4</a:t>
            </a:r>
          </a:p>
        </p:txBody>
      </p:sp>
      <p:sp>
        <p:nvSpPr>
          <p:cNvPr id="12" name="Oval 28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5</a:t>
            </a:r>
          </a:p>
        </p:txBody>
      </p:sp>
      <p:sp>
        <p:nvSpPr>
          <p:cNvPr id="13" name="Oval 27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6</a:t>
            </a:r>
          </a:p>
        </p:txBody>
      </p:sp>
      <p:sp>
        <p:nvSpPr>
          <p:cNvPr id="14" name="Oval 26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7</a:t>
            </a:r>
          </a:p>
        </p:txBody>
      </p:sp>
      <p:sp>
        <p:nvSpPr>
          <p:cNvPr id="15" name="Oval 25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8</a:t>
            </a:r>
          </a:p>
        </p:txBody>
      </p:sp>
      <p:sp>
        <p:nvSpPr>
          <p:cNvPr id="16" name="Oval 24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9</a:t>
            </a:r>
          </a:p>
        </p:txBody>
      </p:sp>
      <p:sp>
        <p:nvSpPr>
          <p:cNvPr id="17" name="Oval 23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10</a:t>
            </a:r>
          </a:p>
        </p:txBody>
      </p:sp>
      <p:sp>
        <p:nvSpPr>
          <p:cNvPr id="18" name="Oval 22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11</a:t>
            </a: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12</a:t>
            </a:r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13</a:t>
            </a: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14</a:t>
            </a:r>
          </a:p>
        </p:txBody>
      </p:sp>
      <p:sp>
        <p:nvSpPr>
          <p:cNvPr id="22" name="Oval 18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15</a:t>
            </a:r>
          </a:p>
        </p:txBody>
      </p:sp>
      <p:sp>
        <p:nvSpPr>
          <p:cNvPr id="23" name="Oval 17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16</a:t>
            </a:r>
          </a:p>
        </p:txBody>
      </p:sp>
      <p:sp>
        <p:nvSpPr>
          <p:cNvPr id="24" name="Oval 16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17</a:t>
            </a:r>
          </a:p>
        </p:txBody>
      </p:sp>
      <p:sp>
        <p:nvSpPr>
          <p:cNvPr id="25" name="Oval 15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18</a:t>
            </a:r>
          </a:p>
        </p:txBody>
      </p:sp>
      <p:sp>
        <p:nvSpPr>
          <p:cNvPr id="26" name="Oval 14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19</a:t>
            </a:r>
          </a:p>
        </p:txBody>
      </p:sp>
      <p:sp>
        <p:nvSpPr>
          <p:cNvPr id="27" name="Oval 13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20</a:t>
            </a:r>
          </a:p>
        </p:txBody>
      </p:sp>
      <p:sp>
        <p:nvSpPr>
          <p:cNvPr id="28" name="Oval 12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21</a:t>
            </a:r>
          </a:p>
        </p:txBody>
      </p:sp>
      <p:sp>
        <p:nvSpPr>
          <p:cNvPr id="29" name="Oval 11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22</a:t>
            </a:r>
          </a:p>
        </p:txBody>
      </p:sp>
      <p:sp>
        <p:nvSpPr>
          <p:cNvPr id="30" name="Oval 10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23</a:t>
            </a:r>
          </a:p>
        </p:txBody>
      </p:sp>
      <p:sp>
        <p:nvSpPr>
          <p:cNvPr id="31" name="Oval 9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24</a:t>
            </a:r>
          </a:p>
        </p:txBody>
      </p:sp>
      <p:sp>
        <p:nvSpPr>
          <p:cNvPr id="32" name="Oval 8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25</a:t>
            </a:r>
          </a:p>
        </p:txBody>
      </p:sp>
      <p:sp>
        <p:nvSpPr>
          <p:cNvPr id="33" name="Oval 7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26</a:t>
            </a:r>
          </a:p>
        </p:txBody>
      </p:sp>
      <p:sp>
        <p:nvSpPr>
          <p:cNvPr id="34" name="Oval 6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27</a:t>
            </a:r>
          </a:p>
        </p:txBody>
      </p:sp>
      <p:sp>
        <p:nvSpPr>
          <p:cNvPr id="35" name="Oval 5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28</a:t>
            </a:r>
          </a:p>
        </p:txBody>
      </p:sp>
      <p:sp>
        <p:nvSpPr>
          <p:cNvPr id="36" name="Oval 4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29</a:t>
            </a:r>
          </a:p>
        </p:txBody>
      </p:sp>
      <p:sp>
        <p:nvSpPr>
          <p:cNvPr id="37" name="Oval 3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30</a:t>
            </a:r>
          </a:p>
        </p:txBody>
      </p:sp>
      <p:sp>
        <p:nvSpPr>
          <p:cNvPr id="38" name="Oval 32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31</a:t>
            </a:r>
          </a:p>
        </p:txBody>
      </p:sp>
      <p:sp>
        <p:nvSpPr>
          <p:cNvPr id="39" name="Oval 31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32</a:t>
            </a:r>
          </a:p>
        </p:txBody>
      </p:sp>
      <p:sp>
        <p:nvSpPr>
          <p:cNvPr id="40" name="Oval 30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33</a:t>
            </a:r>
          </a:p>
        </p:txBody>
      </p:sp>
      <p:sp>
        <p:nvSpPr>
          <p:cNvPr id="41" name="Oval 29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34</a:t>
            </a:r>
          </a:p>
        </p:txBody>
      </p:sp>
      <p:sp>
        <p:nvSpPr>
          <p:cNvPr id="42" name="Oval 28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35</a:t>
            </a:r>
          </a:p>
        </p:txBody>
      </p:sp>
      <p:sp>
        <p:nvSpPr>
          <p:cNvPr id="43" name="Oval 27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36</a:t>
            </a:r>
          </a:p>
        </p:txBody>
      </p:sp>
      <p:sp>
        <p:nvSpPr>
          <p:cNvPr id="44" name="Oval 26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37</a:t>
            </a:r>
          </a:p>
        </p:txBody>
      </p:sp>
      <p:sp>
        <p:nvSpPr>
          <p:cNvPr id="45" name="Oval 25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38</a:t>
            </a:r>
          </a:p>
        </p:txBody>
      </p:sp>
      <p:sp>
        <p:nvSpPr>
          <p:cNvPr id="46" name="Oval 24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39</a:t>
            </a:r>
          </a:p>
        </p:txBody>
      </p:sp>
      <p:sp>
        <p:nvSpPr>
          <p:cNvPr id="47" name="Oval 23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40</a:t>
            </a:r>
          </a:p>
        </p:txBody>
      </p:sp>
      <p:sp>
        <p:nvSpPr>
          <p:cNvPr id="48" name="Oval 22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41</a:t>
            </a:r>
          </a:p>
        </p:txBody>
      </p:sp>
      <p:sp>
        <p:nvSpPr>
          <p:cNvPr id="49" name="Oval 21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42</a:t>
            </a:r>
          </a:p>
        </p:txBody>
      </p:sp>
      <p:sp>
        <p:nvSpPr>
          <p:cNvPr id="50" name="Oval 20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43</a:t>
            </a:r>
          </a:p>
        </p:txBody>
      </p:sp>
      <p:sp>
        <p:nvSpPr>
          <p:cNvPr id="51" name="Oval 19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44</a:t>
            </a:r>
          </a:p>
        </p:txBody>
      </p:sp>
      <p:sp>
        <p:nvSpPr>
          <p:cNvPr id="52" name="Oval 18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45</a:t>
            </a:r>
          </a:p>
        </p:txBody>
      </p:sp>
      <p:sp>
        <p:nvSpPr>
          <p:cNvPr id="53" name="Oval 17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46</a:t>
            </a:r>
          </a:p>
        </p:txBody>
      </p:sp>
      <p:sp>
        <p:nvSpPr>
          <p:cNvPr id="54" name="Oval 16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47</a:t>
            </a:r>
          </a:p>
        </p:txBody>
      </p:sp>
      <p:sp>
        <p:nvSpPr>
          <p:cNvPr id="55" name="Oval 15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48</a:t>
            </a:r>
          </a:p>
        </p:txBody>
      </p:sp>
      <p:sp>
        <p:nvSpPr>
          <p:cNvPr id="56" name="Oval 14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49</a:t>
            </a:r>
          </a:p>
        </p:txBody>
      </p:sp>
      <p:sp>
        <p:nvSpPr>
          <p:cNvPr id="57" name="Oval 13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50</a:t>
            </a:r>
          </a:p>
        </p:txBody>
      </p:sp>
      <p:sp>
        <p:nvSpPr>
          <p:cNvPr id="58" name="Oval 12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51</a:t>
            </a:r>
          </a:p>
        </p:txBody>
      </p:sp>
      <p:sp>
        <p:nvSpPr>
          <p:cNvPr id="59" name="Oval 11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52</a:t>
            </a:r>
          </a:p>
        </p:txBody>
      </p:sp>
      <p:sp>
        <p:nvSpPr>
          <p:cNvPr id="60" name="Oval 10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53</a:t>
            </a:r>
          </a:p>
        </p:txBody>
      </p:sp>
      <p:sp>
        <p:nvSpPr>
          <p:cNvPr id="61" name="Oval 9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54</a:t>
            </a:r>
          </a:p>
        </p:txBody>
      </p:sp>
      <p:sp>
        <p:nvSpPr>
          <p:cNvPr id="62" name="Oval 8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55</a:t>
            </a:r>
          </a:p>
        </p:txBody>
      </p:sp>
      <p:sp>
        <p:nvSpPr>
          <p:cNvPr id="63" name="Oval 7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56</a:t>
            </a:r>
          </a:p>
        </p:txBody>
      </p:sp>
      <p:sp>
        <p:nvSpPr>
          <p:cNvPr id="64" name="Oval 6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57</a:t>
            </a:r>
          </a:p>
        </p:txBody>
      </p:sp>
      <p:sp>
        <p:nvSpPr>
          <p:cNvPr id="65" name="Oval 5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58</a:t>
            </a:r>
          </a:p>
        </p:txBody>
      </p:sp>
      <p:sp>
        <p:nvSpPr>
          <p:cNvPr id="66" name="Oval 4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59</a:t>
            </a:r>
          </a:p>
        </p:txBody>
      </p:sp>
      <p:sp>
        <p:nvSpPr>
          <p:cNvPr id="67" name="Oval 3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60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0" y="136480"/>
            <a:ext cx="20297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1200" i="1" dirty="0" smtClean="0">
                <a:solidFill>
                  <a:schemeClr val="accent3"/>
                </a:solidFill>
              </a:rPr>
              <a:t>Click on circle to start timer</a:t>
            </a:r>
            <a:endParaRPr lang="en-CA" sz="1200" i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651944"/>
            <a:ext cx="9144000" cy="1440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89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90000" dir="5400000" sy="-100000" algn="bl" rotWithShape="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180760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>
                <a:solidFill>
                  <a:srgbClr val="000000"/>
                </a:solidFill>
                <a:latin typeface="Plateaux" pitchFamily="2" charset="0"/>
                <a:ea typeface="Plateaux" pitchFamily="2" charset="0"/>
              </a:rPr>
              <a:t>Proverb </a:t>
            </a:r>
            <a:r>
              <a:rPr lang="en-CA" sz="5400" dirty="0" smtClean="0">
                <a:solidFill>
                  <a:srgbClr val="000000"/>
                </a:solidFill>
                <a:latin typeface="Plateaux" pitchFamily="2" charset="0"/>
                <a:ea typeface="Plateaux" pitchFamily="2" charset="0"/>
                <a:cs typeface="+mj-cs"/>
              </a:rPr>
              <a:t>2</a:t>
            </a:r>
            <a:endParaRPr lang="en-CA" sz="5400" dirty="0">
              <a:solidFill>
                <a:srgbClr val="000000"/>
              </a:solidFill>
              <a:latin typeface="Plateaux" pitchFamily="2" charset="0"/>
              <a:ea typeface="Plateaux" pitchFamily="2" charset="0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9532" y="2468193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 reproof </a:t>
            </a:r>
            <a:r>
              <a:rPr lang="en-CA" sz="48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entereth</a:t>
            </a:r>
            <a:r>
              <a:rPr lang="en-CA" sz="4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more into a wise man than an…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638296"/>
            <a:ext cx="9144000" cy="1440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89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90000" dir="5400000" sy="-100000" algn="bl" rotWithShape="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6808" y="1276296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>
                <a:solidFill>
                  <a:srgbClr val="000000"/>
                </a:solidFill>
                <a:latin typeface="Plateaux" pitchFamily="2" charset="0"/>
                <a:ea typeface="Plateaux" pitchFamily="2" charset="0"/>
                <a:cs typeface="+mj-cs"/>
              </a:rPr>
              <a:t>Question </a:t>
            </a:r>
            <a:r>
              <a:rPr lang="en-CA" sz="5400" dirty="0" smtClean="0">
                <a:solidFill>
                  <a:srgbClr val="000000"/>
                </a:solidFill>
                <a:latin typeface="Plateaux" pitchFamily="2" charset="0"/>
                <a:ea typeface="Plateaux" pitchFamily="2" charset="0"/>
                <a:cs typeface="+mj-cs"/>
              </a:rPr>
              <a:t>2</a:t>
            </a:r>
            <a:endParaRPr lang="en-CA" sz="5400" dirty="0">
              <a:solidFill>
                <a:srgbClr val="000000"/>
              </a:solidFill>
              <a:latin typeface="Plateaux" pitchFamily="2" charset="0"/>
              <a:ea typeface="Plateaux" pitchFamily="2" charset="0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372657"/>
            <a:ext cx="9144000" cy="4360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CA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Take the number of tribes in Israel.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CA" sz="2800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Add the number of days Jesus fasted in the wilderness.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CA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Subtract the number of days it took to rebuild the walls of Jerusalem in Nehemiah’s day.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CA" sz="2800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Add the number of days Jesus spent with his disciples after he was resurrected.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CA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Divide by the number of wagons given to the sons of </a:t>
            </a:r>
            <a:r>
              <a:rPr lang="en-CA" sz="28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Merari</a:t>
            </a:r>
            <a:r>
              <a:rPr lang="en-CA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in Numbers 7v8</a:t>
            </a:r>
            <a:r>
              <a:rPr lang="en-CA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CA" sz="28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Oval 33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End</a:t>
            </a:r>
          </a:p>
        </p:txBody>
      </p:sp>
      <p:sp>
        <p:nvSpPr>
          <p:cNvPr id="8" name="Oval 32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9" name="Oval 31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10" name="Oval 30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11" name="Oval 29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4</a:t>
            </a:r>
          </a:p>
        </p:txBody>
      </p:sp>
      <p:sp>
        <p:nvSpPr>
          <p:cNvPr id="12" name="Oval 28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5</a:t>
            </a:r>
          </a:p>
        </p:txBody>
      </p:sp>
      <p:sp>
        <p:nvSpPr>
          <p:cNvPr id="13" name="Oval 27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6</a:t>
            </a:r>
          </a:p>
        </p:txBody>
      </p:sp>
      <p:sp>
        <p:nvSpPr>
          <p:cNvPr id="14" name="Oval 26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7</a:t>
            </a:r>
          </a:p>
        </p:txBody>
      </p:sp>
      <p:sp>
        <p:nvSpPr>
          <p:cNvPr id="15" name="Oval 25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8</a:t>
            </a:r>
          </a:p>
        </p:txBody>
      </p:sp>
      <p:sp>
        <p:nvSpPr>
          <p:cNvPr id="16" name="Oval 24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9</a:t>
            </a:r>
          </a:p>
        </p:txBody>
      </p:sp>
      <p:sp>
        <p:nvSpPr>
          <p:cNvPr id="17" name="Oval 23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10</a:t>
            </a:r>
          </a:p>
        </p:txBody>
      </p:sp>
      <p:sp>
        <p:nvSpPr>
          <p:cNvPr id="18" name="Oval 22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11</a:t>
            </a: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12</a:t>
            </a:r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13</a:t>
            </a: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14</a:t>
            </a:r>
          </a:p>
        </p:txBody>
      </p:sp>
      <p:sp>
        <p:nvSpPr>
          <p:cNvPr id="22" name="Oval 18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15</a:t>
            </a:r>
          </a:p>
        </p:txBody>
      </p:sp>
      <p:sp>
        <p:nvSpPr>
          <p:cNvPr id="23" name="Oval 17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16</a:t>
            </a:r>
          </a:p>
        </p:txBody>
      </p:sp>
      <p:sp>
        <p:nvSpPr>
          <p:cNvPr id="24" name="Oval 16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17</a:t>
            </a:r>
          </a:p>
        </p:txBody>
      </p:sp>
      <p:sp>
        <p:nvSpPr>
          <p:cNvPr id="25" name="Oval 15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18</a:t>
            </a:r>
          </a:p>
        </p:txBody>
      </p:sp>
      <p:sp>
        <p:nvSpPr>
          <p:cNvPr id="26" name="Oval 14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19</a:t>
            </a:r>
          </a:p>
        </p:txBody>
      </p:sp>
      <p:sp>
        <p:nvSpPr>
          <p:cNvPr id="27" name="Oval 13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20</a:t>
            </a:r>
          </a:p>
        </p:txBody>
      </p:sp>
      <p:sp>
        <p:nvSpPr>
          <p:cNvPr id="28" name="Oval 12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21</a:t>
            </a:r>
          </a:p>
        </p:txBody>
      </p:sp>
      <p:sp>
        <p:nvSpPr>
          <p:cNvPr id="29" name="Oval 11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22</a:t>
            </a:r>
          </a:p>
        </p:txBody>
      </p:sp>
      <p:sp>
        <p:nvSpPr>
          <p:cNvPr id="30" name="Oval 10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23</a:t>
            </a:r>
          </a:p>
        </p:txBody>
      </p:sp>
      <p:sp>
        <p:nvSpPr>
          <p:cNvPr id="31" name="Oval 9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24</a:t>
            </a:r>
          </a:p>
        </p:txBody>
      </p:sp>
      <p:sp>
        <p:nvSpPr>
          <p:cNvPr id="32" name="Oval 8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25</a:t>
            </a:r>
          </a:p>
        </p:txBody>
      </p:sp>
      <p:sp>
        <p:nvSpPr>
          <p:cNvPr id="33" name="Oval 7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26</a:t>
            </a:r>
          </a:p>
        </p:txBody>
      </p:sp>
      <p:sp>
        <p:nvSpPr>
          <p:cNvPr id="34" name="Oval 6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27</a:t>
            </a:r>
          </a:p>
        </p:txBody>
      </p:sp>
      <p:sp>
        <p:nvSpPr>
          <p:cNvPr id="35" name="Oval 5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28</a:t>
            </a:r>
          </a:p>
        </p:txBody>
      </p:sp>
      <p:sp>
        <p:nvSpPr>
          <p:cNvPr id="36" name="Oval 4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29</a:t>
            </a:r>
          </a:p>
        </p:txBody>
      </p:sp>
      <p:sp>
        <p:nvSpPr>
          <p:cNvPr id="37" name="Oval 3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30</a:t>
            </a:r>
          </a:p>
        </p:txBody>
      </p:sp>
      <p:sp>
        <p:nvSpPr>
          <p:cNvPr id="38" name="Oval 32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31</a:t>
            </a:r>
          </a:p>
        </p:txBody>
      </p:sp>
      <p:sp>
        <p:nvSpPr>
          <p:cNvPr id="39" name="Oval 31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32</a:t>
            </a:r>
          </a:p>
        </p:txBody>
      </p:sp>
      <p:sp>
        <p:nvSpPr>
          <p:cNvPr id="40" name="Oval 30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33</a:t>
            </a:r>
          </a:p>
        </p:txBody>
      </p:sp>
      <p:sp>
        <p:nvSpPr>
          <p:cNvPr id="41" name="Oval 29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34</a:t>
            </a:r>
          </a:p>
        </p:txBody>
      </p:sp>
      <p:sp>
        <p:nvSpPr>
          <p:cNvPr id="42" name="Oval 28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35</a:t>
            </a:r>
          </a:p>
        </p:txBody>
      </p:sp>
      <p:sp>
        <p:nvSpPr>
          <p:cNvPr id="43" name="Oval 27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36</a:t>
            </a:r>
          </a:p>
        </p:txBody>
      </p:sp>
      <p:sp>
        <p:nvSpPr>
          <p:cNvPr id="44" name="Oval 26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37</a:t>
            </a:r>
          </a:p>
        </p:txBody>
      </p:sp>
      <p:sp>
        <p:nvSpPr>
          <p:cNvPr id="45" name="Oval 25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38</a:t>
            </a:r>
          </a:p>
        </p:txBody>
      </p:sp>
      <p:sp>
        <p:nvSpPr>
          <p:cNvPr id="46" name="Oval 24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39</a:t>
            </a:r>
          </a:p>
        </p:txBody>
      </p:sp>
      <p:sp>
        <p:nvSpPr>
          <p:cNvPr id="47" name="Oval 23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40</a:t>
            </a:r>
          </a:p>
        </p:txBody>
      </p:sp>
      <p:sp>
        <p:nvSpPr>
          <p:cNvPr id="48" name="Oval 22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41</a:t>
            </a:r>
          </a:p>
        </p:txBody>
      </p:sp>
      <p:sp>
        <p:nvSpPr>
          <p:cNvPr id="49" name="Oval 21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42</a:t>
            </a:r>
          </a:p>
        </p:txBody>
      </p:sp>
      <p:sp>
        <p:nvSpPr>
          <p:cNvPr id="50" name="Oval 20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43</a:t>
            </a:r>
          </a:p>
        </p:txBody>
      </p:sp>
      <p:sp>
        <p:nvSpPr>
          <p:cNvPr id="51" name="Oval 19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44</a:t>
            </a:r>
          </a:p>
        </p:txBody>
      </p:sp>
      <p:sp>
        <p:nvSpPr>
          <p:cNvPr id="52" name="Oval 18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45</a:t>
            </a:r>
          </a:p>
        </p:txBody>
      </p:sp>
      <p:sp>
        <p:nvSpPr>
          <p:cNvPr id="53" name="Oval 17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46</a:t>
            </a:r>
          </a:p>
        </p:txBody>
      </p:sp>
      <p:sp>
        <p:nvSpPr>
          <p:cNvPr id="54" name="Oval 16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47</a:t>
            </a:r>
          </a:p>
        </p:txBody>
      </p:sp>
      <p:sp>
        <p:nvSpPr>
          <p:cNvPr id="55" name="Oval 15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48</a:t>
            </a:r>
          </a:p>
        </p:txBody>
      </p:sp>
      <p:sp>
        <p:nvSpPr>
          <p:cNvPr id="56" name="Oval 14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49</a:t>
            </a:r>
          </a:p>
        </p:txBody>
      </p:sp>
      <p:sp>
        <p:nvSpPr>
          <p:cNvPr id="57" name="Oval 13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50</a:t>
            </a:r>
          </a:p>
        </p:txBody>
      </p:sp>
      <p:sp>
        <p:nvSpPr>
          <p:cNvPr id="58" name="Oval 12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51</a:t>
            </a:r>
          </a:p>
        </p:txBody>
      </p:sp>
      <p:sp>
        <p:nvSpPr>
          <p:cNvPr id="59" name="Oval 11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52</a:t>
            </a:r>
          </a:p>
        </p:txBody>
      </p:sp>
      <p:sp>
        <p:nvSpPr>
          <p:cNvPr id="60" name="Oval 10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53</a:t>
            </a:r>
          </a:p>
        </p:txBody>
      </p:sp>
      <p:sp>
        <p:nvSpPr>
          <p:cNvPr id="61" name="Oval 9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54</a:t>
            </a:r>
          </a:p>
        </p:txBody>
      </p:sp>
      <p:sp>
        <p:nvSpPr>
          <p:cNvPr id="62" name="Oval 8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55</a:t>
            </a:r>
          </a:p>
        </p:txBody>
      </p:sp>
      <p:sp>
        <p:nvSpPr>
          <p:cNvPr id="63" name="Oval 7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56</a:t>
            </a:r>
          </a:p>
        </p:txBody>
      </p:sp>
      <p:sp>
        <p:nvSpPr>
          <p:cNvPr id="64" name="Oval 6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57</a:t>
            </a:r>
          </a:p>
        </p:txBody>
      </p:sp>
      <p:sp>
        <p:nvSpPr>
          <p:cNvPr id="65" name="Oval 5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58</a:t>
            </a:r>
          </a:p>
        </p:txBody>
      </p:sp>
      <p:sp>
        <p:nvSpPr>
          <p:cNvPr id="66" name="Oval 4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59</a:t>
            </a:r>
          </a:p>
        </p:txBody>
      </p:sp>
      <p:sp>
        <p:nvSpPr>
          <p:cNvPr id="67" name="Oval 3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60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0" y="136480"/>
            <a:ext cx="20297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1200" i="1" dirty="0" smtClean="0">
                <a:solidFill>
                  <a:schemeClr val="accent3"/>
                </a:solidFill>
              </a:rPr>
              <a:t>Click on circle to start timer</a:t>
            </a:r>
            <a:endParaRPr lang="en-CA" sz="1200" i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638296"/>
            <a:ext cx="9144000" cy="1440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89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90000" dir="5400000" sy="-100000" algn="bl" rotWithShape="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6808" y="1276296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>
                <a:solidFill>
                  <a:srgbClr val="000000"/>
                </a:solidFill>
                <a:latin typeface="Plateaux" pitchFamily="2" charset="0"/>
                <a:ea typeface="Plateaux" pitchFamily="2" charset="0"/>
                <a:cs typeface="+mj-cs"/>
              </a:rPr>
              <a:t>Question </a:t>
            </a:r>
            <a:r>
              <a:rPr lang="en-CA" sz="5400" dirty="0" smtClean="0">
                <a:solidFill>
                  <a:srgbClr val="000000"/>
                </a:solidFill>
                <a:latin typeface="Plateaux" pitchFamily="2" charset="0"/>
                <a:ea typeface="Plateaux" pitchFamily="2" charset="0"/>
                <a:cs typeface="+mj-cs"/>
              </a:rPr>
              <a:t>3</a:t>
            </a:r>
            <a:endParaRPr lang="en-CA" sz="5400" dirty="0">
              <a:solidFill>
                <a:srgbClr val="000000"/>
              </a:solidFill>
              <a:latin typeface="Plateaux" pitchFamily="2" charset="0"/>
              <a:ea typeface="Plateaux" pitchFamily="2" charset="0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372657"/>
            <a:ext cx="9144000" cy="3498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CA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Take the number of chapters in Ezra.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CA" sz="28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Multiply by the number of months Moses was hidden by </a:t>
            </a:r>
            <a:br>
              <a:rPr lang="en-CA" sz="28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</a:br>
            <a:r>
              <a:rPr lang="en-CA" sz="28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his parents when he was born.</a:t>
            </a:r>
            <a:endParaRPr lang="en-CA" sz="28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CA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Add the number of fish Peter caught in John 21.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CA" sz="28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Subtract the number of books in the Bible.</a:t>
            </a:r>
            <a:endParaRPr lang="en-CA" sz="28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CA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Add the age Josiah was when he became king.</a:t>
            </a:r>
            <a:endParaRPr lang="en-CA" sz="28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Oval 33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End</a:t>
            </a:r>
          </a:p>
        </p:txBody>
      </p:sp>
      <p:sp>
        <p:nvSpPr>
          <p:cNvPr id="8" name="Oval 32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9" name="Oval 31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10" name="Oval 30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11" name="Oval 29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4</a:t>
            </a:r>
          </a:p>
        </p:txBody>
      </p:sp>
      <p:sp>
        <p:nvSpPr>
          <p:cNvPr id="12" name="Oval 28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5</a:t>
            </a:r>
          </a:p>
        </p:txBody>
      </p:sp>
      <p:sp>
        <p:nvSpPr>
          <p:cNvPr id="13" name="Oval 27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6</a:t>
            </a:r>
          </a:p>
        </p:txBody>
      </p:sp>
      <p:sp>
        <p:nvSpPr>
          <p:cNvPr id="14" name="Oval 26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7</a:t>
            </a:r>
          </a:p>
        </p:txBody>
      </p:sp>
      <p:sp>
        <p:nvSpPr>
          <p:cNvPr id="15" name="Oval 25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8</a:t>
            </a:r>
          </a:p>
        </p:txBody>
      </p:sp>
      <p:sp>
        <p:nvSpPr>
          <p:cNvPr id="16" name="Oval 24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9</a:t>
            </a:r>
          </a:p>
        </p:txBody>
      </p:sp>
      <p:sp>
        <p:nvSpPr>
          <p:cNvPr id="17" name="Oval 23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10</a:t>
            </a:r>
          </a:p>
        </p:txBody>
      </p:sp>
      <p:sp>
        <p:nvSpPr>
          <p:cNvPr id="18" name="Oval 22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11</a:t>
            </a: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12</a:t>
            </a:r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13</a:t>
            </a: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14</a:t>
            </a:r>
          </a:p>
        </p:txBody>
      </p:sp>
      <p:sp>
        <p:nvSpPr>
          <p:cNvPr id="22" name="Oval 18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15</a:t>
            </a:r>
          </a:p>
        </p:txBody>
      </p:sp>
      <p:sp>
        <p:nvSpPr>
          <p:cNvPr id="23" name="Oval 17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16</a:t>
            </a:r>
          </a:p>
        </p:txBody>
      </p:sp>
      <p:sp>
        <p:nvSpPr>
          <p:cNvPr id="24" name="Oval 16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17</a:t>
            </a:r>
          </a:p>
        </p:txBody>
      </p:sp>
      <p:sp>
        <p:nvSpPr>
          <p:cNvPr id="25" name="Oval 15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18</a:t>
            </a:r>
          </a:p>
        </p:txBody>
      </p:sp>
      <p:sp>
        <p:nvSpPr>
          <p:cNvPr id="26" name="Oval 14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19</a:t>
            </a:r>
          </a:p>
        </p:txBody>
      </p:sp>
      <p:sp>
        <p:nvSpPr>
          <p:cNvPr id="27" name="Oval 13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20</a:t>
            </a:r>
          </a:p>
        </p:txBody>
      </p:sp>
      <p:sp>
        <p:nvSpPr>
          <p:cNvPr id="28" name="Oval 12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21</a:t>
            </a:r>
          </a:p>
        </p:txBody>
      </p:sp>
      <p:sp>
        <p:nvSpPr>
          <p:cNvPr id="29" name="Oval 11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22</a:t>
            </a:r>
          </a:p>
        </p:txBody>
      </p:sp>
      <p:sp>
        <p:nvSpPr>
          <p:cNvPr id="30" name="Oval 10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23</a:t>
            </a:r>
          </a:p>
        </p:txBody>
      </p:sp>
      <p:sp>
        <p:nvSpPr>
          <p:cNvPr id="31" name="Oval 9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24</a:t>
            </a:r>
          </a:p>
        </p:txBody>
      </p:sp>
      <p:sp>
        <p:nvSpPr>
          <p:cNvPr id="32" name="Oval 8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25</a:t>
            </a:r>
          </a:p>
        </p:txBody>
      </p:sp>
      <p:sp>
        <p:nvSpPr>
          <p:cNvPr id="33" name="Oval 7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26</a:t>
            </a:r>
          </a:p>
        </p:txBody>
      </p:sp>
      <p:sp>
        <p:nvSpPr>
          <p:cNvPr id="34" name="Oval 6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27</a:t>
            </a:r>
          </a:p>
        </p:txBody>
      </p:sp>
      <p:sp>
        <p:nvSpPr>
          <p:cNvPr id="35" name="Oval 5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28</a:t>
            </a:r>
          </a:p>
        </p:txBody>
      </p:sp>
      <p:sp>
        <p:nvSpPr>
          <p:cNvPr id="36" name="Oval 4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29</a:t>
            </a:r>
          </a:p>
        </p:txBody>
      </p:sp>
      <p:sp>
        <p:nvSpPr>
          <p:cNvPr id="37" name="Oval 3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30</a:t>
            </a:r>
          </a:p>
        </p:txBody>
      </p:sp>
      <p:sp>
        <p:nvSpPr>
          <p:cNvPr id="38" name="Oval 32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31</a:t>
            </a:r>
          </a:p>
        </p:txBody>
      </p:sp>
      <p:sp>
        <p:nvSpPr>
          <p:cNvPr id="39" name="Oval 31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32</a:t>
            </a:r>
          </a:p>
        </p:txBody>
      </p:sp>
      <p:sp>
        <p:nvSpPr>
          <p:cNvPr id="40" name="Oval 30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33</a:t>
            </a:r>
          </a:p>
        </p:txBody>
      </p:sp>
      <p:sp>
        <p:nvSpPr>
          <p:cNvPr id="41" name="Oval 29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34</a:t>
            </a:r>
          </a:p>
        </p:txBody>
      </p:sp>
      <p:sp>
        <p:nvSpPr>
          <p:cNvPr id="42" name="Oval 28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35</a:t>
            </a:r>
          </a:p>
        </p:txBody>
      </p:sp>
      <p:sp>
        <p:nvSpPr>
          <p:cNvPr id="43" name="Oval 27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36</a:t>
            </a:r>
          </a:p>
        </p:txBody>
      </p:sp>
      <p:sp>
        <p:nvSpPr>
          <p:cNvPr id="44" name="Oval 26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37</a:t>
            </a:r>
          </a:p>
        </p:txBody>
      </p:sp>
      <p:sp>
        <p:nvSpPr>
          <p:cNvPr id="45" name="Oval 25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38</a:t>
            </a:r>
          </a:p>
        </p:txBody>
      </p:sp>
      <p:sp>
        <p:nvSpPr>
          <p:cNvPr id="46" name="Oval 24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39</a:t>
            </a:r>
          </a:p>
        </p:txBody>
      </p:sp>
      <p:sp>
        <p:nvSpPr>
          <p:cNvPr id="47" name="Oval 23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40</a:t>
            </a:r>
          </a:p>
        </p:txBody>
      </p:sp>
      <p:sp>
        <p:nvSpPr>
          <p:cNvPr id="48" name="Oval 22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41</a:t>
            </a:r>
          </a:p>
        </p:txBody>
      </p:sp>
      <p:sp>
        <p:nvSpPr>
          <p:cNvPr id="49" name="Oval 21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42</a:t>
            </a:r>
          </a:p>
        </p:txBody>
      </p:sp>
      <p:sp>
        <p:nvSpPr>
          <p:cNvPr id="50" name="Oval 20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43</a:t>
            </a:r>
          </a:p>
        </p:txBody>
      </p:sp>
      <p:sp>
        <p:nvSpPr>
          <p:cNvPr id="51" name="Oval 19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44</a:t>
            </a:r>
          </a:p>
        </p:txBody>
      </p:sp>
      <p:sp>
        <p:nvSpPr>
          <p:cNvPr id="52" name="Oval 18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45</a:t>
            </a:r>
          </a:p>
        </p:txBody>
      </p:sp>
      <p:sp>
        <p:nvSpPr>
          <p:cNvPr id="53" name="Oval 17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46</a:t>
            </a:r>
          </a:p>
        </p:txBody>
      </p:sp>
      <p:sp>
        <p:nvSpPr>
          <p:cNvPr id="54" name="Oval 16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47</a:t>
            </a:r>
          </a:p>
        </p:txBody>
      </p:sp>
      <p:sp>
        <p:nvSpPr>
          <p:cNvPr id="55" name="Oval 15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48</a:t>
            </a:r>
          </a:p>
        </p:txBody>
      </p:sp>
      <p:sp>
        <p:nvSpPr>
          <p:cNvPr id="56" name="Oval 14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49</a:t>
            </a:r>
          </a:p>
        </p:txBody>
      </p:sp>
      <p:sp>
        <p:nvSpPr>
          <p:cNvPr id="57" name="Oval 13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50</a:t>
            </a:r>
          </a:p>
        </p:txBody>
      </p:sp>
      <p:sp>
        <p:nvSpPr>
          <p:cNvPr id="58" name="Oval 12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51</a:t>
            </a:r>
          </a:p>
        </p:txBody>
      </p:sp>
      <p:sp>
        <p:nvSpPr>
          <p:cNvPr id="59" name="Oval 11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52</a:t>
            </a:r>
          </a:p>
        </p:txBody>
      </p:sp>
      <p:sp>
        <p:nvSpPr>
          <p:cNvPr id="60" name="Oval 10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53</a:t>
            </a:r>
          </a:p>
        </p:txBody>
      </p:sp>
      <p:sp>
        <p:nvSpPr>
          <p:cNvPr id="61" name="Oval 9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54</a:t>
            </a:r>
          </a:p>
        </p:txBody>
      </p:sp>
      <p:sp>
        <p:nvSpPr>
          <p:cNvPr id="62" name="Oval 8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55</a:t>
            </a:r>
          </a:p>
        </p:txBody>
      </p:sp>
      <p:sp>
        <p:nvSpPr>
          <p:cNvPr id="63" name="Oval 7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56</a:t>
            </a:r>
          </a:p>
        </p:txBody>
      </p:sp>
      <p:sp>
        <p:nvSpPr>
          <p:cNvPr id="64" name="Oval 6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57</a:t>
            </a:r>
          </a:p>
        </p:txBody>
      </p:sp>
      <p:sp>
        <p:nvSpPr>
          <p:cNvPr id="65" name="Oval 5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58</a:t>
            </a:r>
          </a:p>
        </p:txBody>
      </p:sp>
      <p:sp>
        <p:nvSpPr>
          <p:cNvPr id="66" name="Oval 4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59</a:t>
            </a:r>
          </a:p>
        </p:txBody>
      </p:sp>
      <p:sp>
        <p:nvSpPr>
          <p:cNvPr id="67" name="Oval 3"/>
          <p:cNvSpPr>
            <a:spLocks noChangeArrowheads="1"/>
          </p:cNvSpPr>
          <p:nvPr/>
        </p:nvSpPr>
        <p:spPr bwMode="auto">
          <a:xfrm>
            <a:off x="90197" y="996294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60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0" y="136480"/>
            <a:ext cx="20297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1200" i="1" dirty="0" smtClean="0">
                <a:solidFill>
                  <a:schemeClr val="accent3"/>
                </a:solidFill>
              </a:rPr>
              <a:t>Click on circle to start timer</a:t>
            </a:r>
            <a:endParaRPr lang="en-CA" sz="1200" i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638296"/>
            <a:ext cx="9144000" cy="1440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89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90000" dir="5400000" sy="-100000" algn="bl" rotWithShape="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6808" y="1276296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>
                <a:solidFill>
                  <a:srgbClr val="000000"/>
                </a:solidFill>
                <a:latin typeface="Plateaux" pitchFamily="2" charset="0"/>
                <a:ea typeface="Plateaux" pitchFamily="2" charset="0"/>
                <a:cs typeface="+mj-cs"/>
              </a:rPr>
              <a:t>Question </a:t>
            </a:r>
            <a:r>
              <a:rPr lang="en-CA" sz="5400" dirty="0" smtClean="0">
                <a:solidFill>
                  <a:srgbClr val="000000"/>
                </a:solidFill>
                <a:latin typeface="Plateaux" pitchFamily="2" charset="0"/>
                <a:ea typeface="Plateaux" pitchFamily="2" charset="0"/>
                <a:cs typeface="+mj-cs"/>
              </a:rPr>
              <a:t>4</a:t>
            </a:r>
            <a:endParaRPr lang="en-CA" sz="5400" dirty="0">
              <a:solidFill>
                <a:srgbClr val="000000"/>
              </a:solidFill>
              <a:latin typeface="Plateaux" pitchFamily="2" charset="0"/>
              <a:ea typeface="Plateaux" pitchFamily="2" charset="0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3302" y="2372657"/>
            <a:ext cx="8857397" cy="3929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CA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Take the number of pieces of silver Joseph was sold for.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CA" sz="2800" spc="-2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Multiply by the number of times </a:t>
            </a:r>
            <a:r>
              <a:rPr lang="en-CA" sz="2800" spc="-20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Naaman</a:t>
            </a:r>
            <a:r>
              <a:rPr lang="en-CA" sz="2800" spc="-2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dipped himself </a:t>
            </a:r>
            <a:br>
              <a:rPr lang="en-CA" sz="2800" spc="-2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</a:br>
            <a:r>
              <a:rPr lang="en-CA" sz="2800" spc="-2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in the River Jordan.</a:t>
            </a:r>
            <a:endParaRPr lang="en-CA" sz="2800" spc="-2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CA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Add the number of years that David reigned for.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CA" sz="28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Divide by the number of things mentioned in Proverbs that are little upon earth, but exceeding wise.</a:t>
            </a:r>
            <a:endParaRPr lang="en-CA" sz="28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CA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Subtract the number of maidens that </a:t>
            </a:r>
            <a:r>
              <a:rPr lang="en-CA" sz="28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Hegai</a:t>
            </a:r>
            <a:r>
              <a:rPr lang="en-CA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gave to Esther.</a:t>
            </a:r>
          </a:p>
        </p:txBody>
      </p:sp>
      <p:sp>
        <p:nvSpPr>
          <p:cNvPr id="7" name="Oval 33"/>
          <p:cNvSpPr>
            <a:spLocks noChangeArrowheads="1"/>
          </p:cNvSpPr>
          <p:nvPr/>
        </p:nvSpPr>
        <p:spPr bwMode="auto">
          <a:xfrm>
            <a:off x="103845" y="846166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End</a:t>
            </a:r>
          </a:p>
        </p:txBody>
      </p:sp>
      <p:sp>
        <p:nvSpPr>
          <p:cNvPr id="8" name="Oval 32"/>
          <p:cNvSpPr>
            <a:spLocks noChangeArrowheads="1"/>
          </p:cNvSpPr>
          <p:nvPr/>
        </p:nvSpPr>
        <p:spPr bwMode="auto">
          <a:xfrm>
            <a:off x="103845" y="846166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9" name="Oval 31"/>
          <p:cNvSpPr>
            <a:spLocks noChangeArrowheads="1"/>
          </p:cNvSpPr>
          <p:nvPr/>
        </p:nvSpPr>
        <p:spPr bwMode="auto">
          <a:xfrm>
            <a:off x="103845" y="846166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10" name="Oval 30"/>
          <p:cNvSpPr>
            <a:spLocks noChangeArrowheads="1"/>
          </p:cNvSpPr>
          <p:nvPr/>
        </p:nvSpPr>
        <p:spPr bwMode="auto">
          <a:xfrm>
            <a:off x="103845" y="846166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11" name="Oval 29"/>
          <p:cNvSpPr>
            <a:spLocks noChangeArrowheads="1"/>
          </p:cNvSpPr>
          <p:nvPr/>
        </p:nvSpPr>
        <p:spPr bwMode="auto">
          <a:xfrm>
            <a:off x="103845" y="846166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4</a:t>
            </a:r>
          </a:p>
        </p:txBody>
      </p:sp>
      <p:sp>
        <p:nvSpPr>
          <p:cNvPr id="12" name="Oval 28"/>
          <p:cNvSpPr>
            <a:spLocks noChangeArrowheads="1"/>
          </p:cNvSpPr>
          <p:nvPr/>
        </p:nvSpPr>
        <p:spPr bwMode="auto">
          <a:xfrm>
            <a:off x="103845" y="846166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5</a:t>
            </a:r>
          </a:p>
        </p:txBody>
      </p:sp>
      <p:sp>
        <p:nvSpPr>
          <p:cNvPr id="13" name="Oval 27"/>
          <p:cNvSpPr>
            <a:spLocks noChangeArrowheads="1"/>
          </p:cNvSpPr>
          <p:nvPr/>
        </p:nvSpPr>
        <p:spPr bwMode="auto">
          <a:xfrm>
            <a:off x="103845" y="846166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6</a:t>
            </a:r>
          </a:p>
        </p:txBody>
      </p:sp>
      <p:sp>
        <p:nvSpPr>
          <p:cNvPr id="14" name="Oval 26"/>
          <p:cNvSpPr>
            <a:spLocks noChangeArrowheads="1"/>
          </p:cNvSpPr>
          <p:nvPr/>
        </p:nvSpPr>
        <p:spPr bwMode="auto">
          <a:xfrm>
            <a:off x="103845" y="846166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7</a:t>
            </a:r>
          </a:p>
        </p:txBody>
      </p:sp>
      <p:sp>
        <p:nvSpPr>
          <p:cNvPr id="15" name="Oval 25"/>
          <p:cNvSpPr>
            <a:spLocks noChangeArrowheads="1"/>
          </p:cNvSpPr>
          <p:nvPr/>
        </p:nvSpPr>
        <p:spPr bwMode="auto">
          <a:xfrm>
            <a:off x="103845" y="846166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8</a:t>
            </a:r>
          </a:p>
        </p:txBody>
      </p:sp>
      <p:sp>
        <p:nvSpPr>
          <p:cNvPr id="16" name="Oval 24"/>
          <p:cNvSpPr>
            <a:spLocks noChangeArrowheads="1"/>
          </p:cNvSpPr>
          <p:nvPr/>
        </p:nvSpPr>
        <p:spPr bwMode="auto">
          <a:xfrm>
            <a:off x="103845" y="846166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9</a:t>
            </a:r>
          </a:p>
        </p:txBody>
      </p:sp>
      <p:sp>
        <p:nvSpPr>
          <p:cNvPr id="17" name="Oval 23"/>
          <p:cNvSpPr>
            <a:spLocks noChangeArrowheads="1"/>
          </p:cNvSpPr>
          <p:nvPr/>
        </p:nvSpPr>
        <p:spPr bwMode="auto">
          <a:xfrm>
            <a:off x="103845" y="846166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10</a:t>
            </a:r>
          </a:p>
        </p:txBody>
      </p:sp>
      <p:sp>
        <p:nvSpPr>
          <p:cNvPr id="18" name="Oval 22"/>
          <p:cNvSpPr>
            <a:spLocks noChangeArrowheads="1"/>
          </p:cNvSpPr>
          <p:nvPr/>
        </p:nvSpPr>
        <p:spPr bwMode="auto">
          <a:xfrm>
            <a:off x="103845" y="846166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11</a:t>
            </a: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103845" y="846166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12</a:t>
            </a:r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103845" y="846166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13</a:t>
            </a: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103845" y="846166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14</a:t>
            </a:r>
          </a:p>
        </p:txBody>
      </p:sp>
      <p:sp>
        <p:nvSpPr>
          <p:cNvPr id="22" name="Oval 18"/>
          <p:cNvSpPr>
            <a:spLocks noChangeArrowheads="1"/>
          </p:cNvSpPr>
          <p:nvPr/>
        </p:nvSpPr>
        <p:spPr bwMode="auto">
          <a:xfrm>
            <a:off x="103845" y="846166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15</a:t>
            </a:r>
          </a:p>
        </p:txBody>
      </p:sp>
      <p:sp>
        <p:nvSpPr>
          <p:cNvPr id="23" name="Oval 17"/>
          <p:cNvSpPr>
            <a:spLocks noChangeArrowheads="1"/>
          </p:cNvSpPr>
          <p:nvPr/>
        </p:nvSpPr>
        <p:spPr bwMode="auto">
          <a:xfrm>
            <a:off x="103845" y="846166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16</a:t>
            </a:r>
          </a:p>
        </p:txBody>
      </p:sp>
      <p:sp>
        <p:nvSpPr>
          <p:cNvPr id="24" name="Oval 16"/>
          <p:cNvSpPr>
            <a:spLocks noChangeArrowheads="1"/>
          </p:cNvSpPr>
          <p:nvPr/>
        </p:nvSpPr>
        <p:spPr bwMode="auto">
          <a:xfrm>
            <a:off x="103845" y="846166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17</a:t>
            </a:r>
          </a:p>
        </p:txBody>
      </p:sp>
      <p:sp>
        <p:nvSpPr>
          <p:cNvPr id="25" name="Oval 15"/>
          <p:cNvSpPr>
            <a:spLocks noChangeArrowheads="1"/>
          </p:cNvSpPr>
          <p:nvPr/>
        </p:nvSpPr>
        <p:spPr bwMode="auto">
          <a:xfrm>
            <a:off x="103845" y="846166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18</a:t>
            </a:r>
          </a:p>
        </p:txBody>
      </p:sp>
      <p:sp>
        <p:nvSpPr>
          <p:cNvPr id="26" name="Oval 14"/>
          <p:cNvSpPr>
            <a:spLocks noChangeArrowheads="1"/>
          </p:cNvSpPr>
          <p:nvPr/>
        </p:nvSpPr>
        <p:spPr bwMode="auto">
          <a:xfrm>
            <a:off x="103845" y="846166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19</a:t>
            </a:r>
          </a:p>
        </p:txBody>
      </p:sp>
      <p:sp>
        <p:nvSpPr>
          <p:cNvPr id="27" name="Oval 13"/>
          <p:cNvSpPr>
            <a:spLocks noChangeArrowheads="1"/>
          </p:cNvSpPr>
          <p:nvPr/>
        </p:nvSpPr>
        <p:spPr bwMode="auto">
          <a:xfrm>
            <a:off x="103845" y="846166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20</a:t>
            </a:r>
          </a:p>
        </p:txBody>
      </p:sp>
      <p:sp>
        <p:nvSpPr>
          <p:cNvPr id="28" name="Oval 12"/>
          <p:cNvSpPr>
            <a:spLocks noChangeArrowheads="1"/>
          </p:cNvSpPr>
          <p:nvPr/>
        </p:nvSpPr>
        <p:spPr bwMode="auto">
          <a:xfrm>
            <a:off x="103845" y="846166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21</a:t>
            </a:r>
          </a:p>
        </p:txBody>
      </p:sp>
      <p:sp>
        <p:nvSpPr>
          <p:cNvPr id="29" name="Oval 11"/>
          <p:cNvSpPr>
            <a:spLocks noChangeArrowheads="1"/>
          </p:cNvSpPr>
          <p:nvPr/>
        </p:nvSpPr>
        <p:spPr bwMode="auto">
          <a:xfrm>
            <a:off x="103845" y="846166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22</a:t>
            </a:r>
          </a:p>
        </p:txBody>
      </p:sp>
      <p:sp>
        <p:nvSpPr>
          <p:cNvPr id="30" name="Oval 10"/>
          <p:cNvSpPr>
            <a:spLocks noChangeArrowheads="1"/>
          </p:cNvSpPr>
          <p:nvPr/>
        </p:nvSpPr>
        <p:spPr bwMode="auto">
          <a:xfrm>
            <a:off x="103845" y="846166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23</a:t>
            </a:r>
          </a:p>
        </p:txBody>
      </p:sp>
      <p:sp>
        <p:nvSpPr>
          <p:cNvPr id="31" name="Oval 9"/>
          <p:cNvSpPr>
            <a:spLocks noChangeArrowheads="1"/>
          </p:cNvSpPr>
          <p:nvPr/>
        </p:nvSpPr>
        <p:spPr bwMode="auto">
          <a:xfrm>
            <a:off x="103845" y="846166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24</a:t>
            </a:r>
          </a:p>
        </p:txBody>
      </p:sp>
      <p:sp>
        <p:nvSpPr>
          <p:cNvPr id="32" name="Oval 8"/>
          <p:cNvSpPr>
            <a:spLocks noChangeArrowheads="1"/>
          </p:cNvSpPr>
          <p:nvPr/>
        </p:nvSpPr>
        <p:spPr bwMode="auto">
          <a:xfrm>
            <a:off x="103845" y="846166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25</a:t>
            </a:r>
          </a:p>
        </p:txBody>
      </p:sp>
      <p:sp>
        <p:nvSpPr>
          <p:cNvPr id="33" name="Oval 7"/>
          <p:cNvSpPr>
            <a:spLocks noChangeArrowheads="1"/>
          </p:cNvSpPr>
          <p:nvPr/>
        </p:nvSpPr>
        <p:spPr bwMode="auto">
          <a:xfrm>
            <a:off x="103845" y="846166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26</a:t>
            </a:r>
          </a:p>
        </p:txBody>
      </p:sp>
      <p:sp>
        <p:nvSpPr>
          <p:cNvPr id="34" name="Oval 6"/>
          <p:cNvSpPr>
            <a:spLocks noChangeArrowheads="1"/>
          </p:cNvSpPr>
          <p:nvPr/>
        </p:nvSpPr>
        <p:spPr bwMode="auto">
          <a:xfrm>
            <a:off x="103845" y="846166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27</a:t>
            </a:r>
          </a:p>
        </p:txBody>
      </p:sp>
      <p:sp>
        <p:nvSpPr>
          <p:cNvPr id="35" name="Oval 5"/>
          <p:cNvSpPr>
            <a:spLocks noChangeArrowheads="1"/>
          </p:cNvSpPr>
          <p:nvPr/>
        </p:nvSpPr>
        <p:spPr bwMode="auto">
          <a:xfrm>
            <a:off x="103845" y="846166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28</a:t>
            </a:r>
          </a:p>
        </p:txBody>
      </p:sp>
      <p:sp>
        <p:nvSpPr>
          <p:cNvPr id="36" name="Oval 4"/>
          <p:cNvSpPr>
            <a:spLocks noChangeArrowheads="1"/>
          </p:cNvSpPr>
          <p:nvPr/>
        </p:nvSpPr>
        <p:spPr bwMode="auto">
          <a:xfrm>
            <a:off x="103845" y="846166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29</a:t>
            </a:r>
          </a:p>
        </p:txBody>
      </p:sp>
      <p:sp>
        <p:nvSpPr>
          <p:cNvPr id="37" name="Oval 3"/>
          <p:cNvSpPr>
            <a:spLocks noChangeArrowheads="1"/>
          </p:cNvSpPr>
          <p:nvPr/>
        </p:nvSpPr>
        <p:spPr bwMode="auto">
          <a:xfrm>
            <a:off x="103845" y="846166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30</a:t>
            </a:r>
          </a:p>
        </p:txBody>
      </p:sp>
      <p:sp>
        <p:nvSpPr>
          <p:cNvPr id="38" name="Oval 32"/>
          <p:cNvSpPr>
            <a:spLocks noChangeArrowheads="1"/>
          </p:cNvSpPr>
          <p:nvPr/>
        </p:nvSpPr>
        <p:spPr bwMode="auto">
          <a:xfrm>
            <a:off x="103845" y="846166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31</a:t>
            </a:r>
          </a:p>
        </p:txBody>
      </p:sp>
      <p:sp>
        <p:nvSpPr>
          <p:cNvPr id="39" name="Oval 31"/>
          <p:cNvSpPr>
            <a:spLocks noChangeArrowheads="1"/>
          </p:cNvSpPr>
          <p:nvPr/>
        </p:nvSpPr>
        <p:spPr bwMode="auto">
          <a:xfrm>
            <a:off x="103845" y="846166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32</a:t>
            </a:r>
          </a:p>
        </p:txBody>
      </p:sp>
      <p:sp>
        <p:nvSpPr>
          <p:cNvPr id="40" name="Oval 30"/>
          <p:cNvSpPr>
            <a:spLocks noChangeArrowheads="1"/>
          </p:cNvSpPr>
          <p:nvPr/>
        </p:nvSpPr>
        <p:spPr bwMode="auto">
          <a:xfrm>
            <a:off x="103845" y="846166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33</a:t>
            </a:r>
          </a:p>
        </p:txBody>
      </p:sp>
      <p:sp>
        <p:nvSpPr>
          <p:cNvPr id="41" name="Oval 29"/>
          <p:cNvSpPr>
            <a:spLocks noChangeArrowheads="1"/>
          </p:cNvSpPr>
          <p:nvPr/>
        </p:nvSpPr>
        <p:spPr bwMode="auto">
          <a:xfrm>
            <a:off x="103845" y="846166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34</a:t>
            </a:r>
          </a:p>
        </p:txBody>
      </p:sp>
      <p:sp>
        <p:nvSpPr>
          <p:cNvPr id="42" name="Oval 28"/>
          <p:cNvSpPr>
            <a:spLocks noChangeArrowheads="1"/>
          </p:cNvSpPr>
          <p:nvPr/>
        </p:nvSpPr>
        <p:spPr bwMode="auto">
          <a:xfrm>
            <a:off x="103845" y="846166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35</a:t>
            </a:r>
          </a:p>
        </p:txBody>
      </p:sp>
      <p:sp>
        <p:nvSpPr>
          <p:cNvPr id="43" name="Oval 27"/>
          <p:cNvSpPr>
            <a:spLocks noChangeArrowheads="1"/>
          </p:cNvSpPr>
          <p:nvPr/>
        </p:nvSpPr>
        <p:spPr bwMode="auto">
          <a:xfrm>
            <a:off x="103845" y="846166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36</a:t>
            </a:r>
          </a:p>
        </p:txBody>
      </p:sp>
      <p:sp>
        <p:nvSpPr>
          <p:cNvPr id="44" name="Oval 26"/>
          <p:cNvSpPr>
            <a:spLocks noChangeArrowheads="1"/>
          </p:cNvSpPr>
          <p:nvPr/>
        </p:nvSpPr>
        <p:spPr bwMode="auto">
          <a:xfrm>
            <a:off x="103845" y="846166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37</a:t>
            </a:r>
          </a:p>
        </p:txBody>
      </p:sp>
      <p:sp>
        <p:nvSpPr>
          <p:cNvPr id="45" name="Oval 25"/>
          <p:cNvSpPr>
            <a:spLocks noChangeArrowheads="1"/>
          </p:cNvSpPr>
          <p:nvPr/>
        </p:nvSpPr>
        <p:spPr bwMode="auto">
          <a:xfrm>
            <a:off x="103845" y="846166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38</a:t>
            </a:r>
          </a:p>
        </p:txBody>
      </p:sp>
      <p:sp>
        <p:nvSpPr>
          <p:cNvPr id="46" name="Oval 24"/>
          <p:cNvSpPr>
            <a:spLocks noChangeArrowheads="1"/>
          </p:cNvSpPr>
          <p:nvPr/>
        </p:nvSpPr>
        <p:spPr bwMode="auto">
          <a:xfrm>
            <a:off x="103845" y="846166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39</a:t>
            </a:r>
          </a:p>
        </p:txBody>
      </p:sp>
      <p:sp>
        <p:nvSpPr>
          <p:cNvPr id="47" name="Oval 23"/>
          <p:cNvSpPr>
            <a:spLocks noChangeArrowheads="1"/>
          </p:cNvSpPr>
          <p:nvPr/>
        </p:nvSpPr>
        <p:spPr bwMode="auto">
          <a:xfrm>
            <a:off x="103845" y="846166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40</a:t>
            </a:r>
          </a:p>
        </p:txBody>
      </p:sp>
      <p:sp>
        <p:nvSpPr>
          <p:cNvPr id="48" name="Oval 22"/>
          <p:cNvSpPr>
            <a:spLocks noChangeArrowheads="1"/>
          </p:cNvSpPr>
          <p:nvPr/>
        </p:nvSpPr>
        <p:spPr bwMode="auto">
          <a:xfrm>
            <a:off x="103845" y="846166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41</a:t>
            </a:r>
          </a:p>
        </p:txBody>
      </p:sp>
      <p:sp>
        <p:nvSpPr>
          <p:cNvPr id="49" name="Oval 21"/>
          <p:cNvSpPr>
            <a:spLocks noChangeArrowheads="1"/>
          </p:cNvSpPr>
          <p:nvPr/>
        </p:nvSpPr>
        <p:spPr bwMode="auto">
          <a:xfrm>
            <a:off x="103845" y="846166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42</a:t>
            </a:r>
          </a:p>
        </p:txBody>
      </p:sp>
      <p:sp>
        <p:nvSpPr>
          <p:cNvPr id="50" name="Oval 20"/>
          <p:cNvSpPr>
            <a:spLocks noChangeArrowheads="1"/>
          </p:cNvSpPr>
          <p:nvPr/>
        </p:nvSpPr>
        <p:spPr bwMode="auto">
          <a:xfrm>
            <a:off x="103845" y="846166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43</a:t>
            </a:r>
          </a:p>
        </p:txBody>
      </p:sp>
      <p:sp>
        <p:nvSpPr>
          <p:cNvPr id="51" name="Oval 19"/>
          <p:cNvSpPr>
            <a:spLocks noChangeArrowheads="1"/>
          </p:cNvSpPr>
          <p:nvPr/>
        </p:nvSpPr>
        <p:spPr bwMode="auto">
          <a:xfrm>
            <a:off x="103845" y="846166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44</a:t>
            </a:r>
          </a:p>
        </p:txBody>
      </p:sp>
      <p:sp>
        <p:nvSpPr>
          <p:cNvPr id="52" name="Oval 18"/>
          <p:cNvSpPr>
            <a:spLocks noChangeArrowheads="1"/>
          </p:cNvSpPr>
          <p:nvPr/>
        </p:nvSpPr>
        <p:spPr bwMode="auto">
          <a:xfrm>
            <a:off x="103845" y="846166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45</a:t>
            </a:r>
          </a:p>
        </p:txBody>
      </p:sp>
      <p:sp>
        <p:nvSpPr>
          <p:cNvPr id="53" name="Oval 17"/>
          <p:cNvSpPr>
            <a:spLocks noChangeArrowheads="1"/>
          </p:cNvSpPr>
          <p:nvPr/>
        </p:nvSpPr>
        <p:spPr bwMode="auto">
          <a:xfrm>
            <a:off x="103845" y="846166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46</a:t>
            </a:r>
          </a:p>
        </p:txBody>
      </p:sp>
      <p:sp>
        <p:nvSpPr>
          <p:cNvPr id="54" name="Oval 16"/>
          <p:cNvSpPr>
            <a:spLocks noChangeArrowheads="1"/>
          </p:cNvSpPr>
          <p:nvPr/>
        </p:nvSpPr>
        <p:spPr bwMode="auto">
          <a:xfrm>
            <a:off x="103845" y="846166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47</a:t>
            </a:r>
          </a:p>
        </p:txBody>
      </p:sp>
      <p:sp>
        <p:nvSpPr>
          <p:cNvPr id="55" name="Oval 15"/>
          <p:cNvSpPr>
            <a:spLocks noChangeArrowheads="1"/>
          </p:cNvSpPr>
          <p:nvPr/>
        </p:nvSpPr>
        <p:spPr bwMode="auto">
          <a:xfrm>
            <a:off x="103845" y="846166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48</a:t>
            </a:r>
          </a:p>
        </p:txBody>
      </p:sp>
      <p:sp>
        <p:nvSpPr>
          <p:cNvPr id="56" name="Oval 14"/>
          <p:cNvSpPr>
            <a:spLocks noChangeArrowheads="1"/>
          </p:cNvSpPr>
          <p:nvPr/>
        </p:nvSpPr>
        <p:spPr bwMode="auto">
          <a:xfrm>
            <a:off x="103845" y="846166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49</a:t>
            </a:r>
          </a:p>
        </p:txBody>
      </p:sp>
      <p:sp>
        <p:nvSpPr>
          <p:cNvPr id="57" name="Oval 13"/>
          <p:cNvSpPr>
            <a:spLocks noChangeArrowheads="1"/>
          </p:cNvSpPr>
          <p:nvPr/>
        </p:nvSpPr>
        <p:spPr bwMode="auto">
          <a:xfrm>
            <a:off x="103845" y="846166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50</a:t>
            </a:r>
          </a:p>
        </p:txBody>
      </p:sp>
      <p:sp>
        <p:nvSpPr>
          <p:cNvPr id="58" name="Oval 12"/>
          <p:cNvSpPr>
            <a:spLocks noChangeArrowheads="1"/>
          </p:cNvSpPr>
          <p:nvPr/>
        </p:nvSpPr>
        <p:spPr bwMode="auto">
          <a:xfrm>
            <a:off x="103845" y="846166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51</a:t>
            </a:r>
          </a:p>
        </p:txBody>
      </p:sp>
      <p:sp>
        <p:nvSpPr>
          <p:cNvPr id="59" name="Oval 11"/>
          <p:cNvSpPr>
            <a:spLocks noChangeArrowheads="1"/>
          </p:cNvSpPr>
          <p:nvPr/>
        </p:nvSpPr>
        <p:spPr bwMode="auto">
          <a:xfrm>
            <a:off x="103845" y="846166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52</a:t>
            </a:r>
          </a:p>
        </p:txBody>
      </p:sp>
      <p:sp>
        <p:nvSpPr>
          <p:cNvPr id="60" name="Oval 10"/>
          <p:cNvSpPr>
            <a:spLocks noChangeArrowheads="1"/>
          </p:cNvSpPr>
          <p:nvPr/>
        </p:nvSpPr>
        <p:spPr bwMode="auto">
          <a:xfrm>
            <a:off x="103845" y="846166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53</a:t>
            </a:r>
          </a:p>
        </p:txBody>
      </p:sp>
      <p:sp>
        <p:nvSpPr>
          <p:cNvPr id="61" name="Oval 9"/>
          <p:cNvSpPr>
            <a:spLocks noChangeArrowheads="1"/>
          </p:cNvSpPr>
          <p:nvPr/>
        </p:nvSpPr>
        <p:spPr bwMode="auto">
          <a:xfrm>
            <a:off x="103845" y="846166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54</a:t>
            </a:r>
          </a:p>
        </p:txBody>
      </p:sp>
      <p:sp>
        <p:nvSpPr>
          <p:cNvPr id="62" name="Oval 8"/>
          <p:cNvSpPr>
            <a:spLocks noChangeArrowheads="1"/>
          </p:cNvSpPr>
          <p:nvPr/>
        </p:nvSpPr>
        <p:spPr bwMode="auto">
          <a:xfrm>
            <a:off x="103845" y="846166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55</a:t>
            </a:r>
          </a:p>
        </p:txBody>
      </p:sp>
      <p:sp>
        <p:nvSpPr>
          <p:cNvPr id="63" name="Oval 7"/>
          <p:cNvSpPr>
            <a:spLocks noChangeArrowheads="1"/>
          </p:cNvSpPr>
          <p:nvPr/>
        </p:nvSpPr>
        <p:spPr bwMode="auto">
          <a:xfrm>
            <a:off x="103845" y="846166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56</a:t>
            </a:r>
          </a:p>
        </p:txBody>
      </p:sp>
      <p:sp>
        <p:nvSpPr>
          <p:cNvPr id="64" name="Oval 6"/>
          <p:cNvSpPr>
            <a:spLocks noChangeArrowheads="1"/>
          </p:cNvSpPr>
          <p:nvPr/>
        </p:nvSpPr>
        <p:spPr bwMode="auto">
          <a:xfrm>
            <a:off x="103845" y="846166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57</a:t>
            </a:r>
          </a:p>
        </p:txBody>
      </p:sp>
      <p:sp>
        <p:nvSpPr>
          <p:cNvPr id="65" name="Oval 5"/>
          <p:cNvSpPr>
            <a:spLocks noChangeArrowheads="1"/>
          </p:cNvSpPr>
          <p:nvPr/>
        </p:nvSpPr>
        <p:spPr bwMode="auto">
          <a:xfrm>
            <a:off x="103845" y="846166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58</a:t>
            </a:r>
          </a:p>
        </p:txBody>
      </p:sp>
      <p:sp>
        <p:nvSpPr>
          <p:cNvPr id="66" name="Oval 4"/>
          <p:cNvSpPr>
            <a:spLocks noChangeArrowheads="1"/>
          </p:cNvSpPr>
          <p:nvPr/>
        </p:nvSpPr>
        <p:spPr bwMode="auto">
          <a:xfrm>
            <a:off x="103845" y="846166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59</a:t>
            </a:r>
          </a:p>
        </p:txBody>
      </p:sp>
      <p:sp>
        <p:nvSpPr>
          <p:cNvPr id="67" name="Oval 3"/>
          <p:cNvSpPr>
            <a:spLocks noChangeArrowheads="1"/>
          </p:cNvSpPr>
          <p:nvPr/>
        </p:nvSpPr>
        <p:spPr bwMode="auto">
          <a:xfrm>
            <a:off x="103845" y="846166"/>
            <a:ext cx="1670362" cy="154218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cs typeface="Arial" charset="0"/>
              </a:rPr>
              <a:t>60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0" y="136480"/>
            <a:ext cx="20297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1200" i="1" dirty="0" smtClean="0">
                <a:solidFill>
                  <a:schemeClr val="accent3"/>
                </a:solidFill>
              </a:rPr>
              <a:t>Click on circle to start timer</a:t>
            </a:r>
            <a:endParaRPr lang="en-CA" sz="1200" i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552" y="2767281"/>
            <a:ext cx="8064896" cy="1323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8000" dirty="0" smtClean="0">
                <a:solidFill>
                  <a:schemeClr val="accent6">
                    <a:lumMod val="75000"/>
                  </a:schemeClr>
                </a:solidFill>
                <a:latin typeface="Janda Siesta Sunrise" pitchFamily="2" charset="-18"/>
                <a:ea typeface="Plateaux" pitchFamily="2" charset="0"/>
                <a:cs typeface="+mj-cs"/>
              </a:rPr>
              <a:t>ANSWERS</a:t>
            </a:r>
            <a:endParaRPr lang="en-CA" sz="8000" dirty="0">
              <a:solidFill>
                <a:schemeClr val="accent6">
                  <a:lumMod val="75000"/>
                </a:schemeClr>
              </a:solidFill>
              <a:latin typeface="Janda Siesta Sunrise" pitchFamily="2" charset="-18"/>
              <a:ea typeface="Plateaux" pitchFamily="2" charset="0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6651944"/>
            <a:ext cx="9144000" cy="1440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89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90000" dir="5400000" sy="-100000" algn="bl" rotWithShape="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638296"/>
            <a:ext cx="9144000" cy="1440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89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90000" dir="5400000" sy="-100000" algn="bl" rotWithShape="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276296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 smtClean="0">
                <a:solidFill>
                  <a:srgbClr val="000000"/>
                </a:solidFill>
                <a:latin typeface="Plateaux" pitchFamily="2" charset="0"/>
                <a:ea typeface="Plateaux" pitchFamily="2" charset="0"/>
                <a:cs typeface="+mj-cs"/>
              </a:rPr>
              <a:t>Question 1 – </a:t>
            </a:r>
            <a:r>
              <a:rPr lang="en-CA" sz="3200" dirty="0" smtClean="0">
                <a:solidFill>
                  <a:srgbClr val="000000"/>
                </a:solidFill>
                <a:latin typeface="Plateaux" pitchFamily="2" charset="0"/>
                <a:ea typeface="Plateaux" pitchFamily="2" charset="0"/>
                <a:cs typeface="+mj-cs"/>
              </a:rPr>
              <a:t>For Kids</a:t>
            </a:r>
            <a:endParaRPr lang="en-CA" sz="5400" dirty="0">
              <a:solidFill>
                <a:srgbClr val="000000"/>
              </a:solidFill>
              <a:latin typeface="Plateaux" pitchFamily="2" charset="0"/>
              <a:ea typeface="Plateaux" pitchFamily="2" charset="0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591025"/>
            <a:ext cx="9144000" cy="2903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CA" sz="2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Take the number of disciples Jesus had (</a:t>
            </a:r>
            <a:r>
              <a:rPr lang="en-CA" sz="2600" dirty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12</a:t>
            </a:r>
            <a:r>
              <a:rPr lang="en-CA" sz="2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– </a:t>
            </a:r>
            <a:r>
              <a:rPr lang="en-CA" sz="2600" dirty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Matt 10v1)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CA" sz="2600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Add the number of wise virgins </a:t>
            </a:r>
            <a:r>
              <a:rPr lang="en-CA" sz="2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CA" sz="2600" dirty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5</a:t>
            </a:r>
            <a:r>
              <a:rPr lang="en-CA" sz="2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– </a:t>
            </a:r>
            <a:r>
              <a:rPr lang="en-CA" sz="2600" dirty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Matt 25v2</a:t>
            </a:r>
            <a:r>
              <a:rPr lang="en-CA" sz="2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CA" sz="2600" spc="-1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Subtract the day that God made dry land appear (</a:t>
            </a:r>
            <a:r>
              <a:rPr lang="en-CA" sz="2600" spc="-10" dirty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CA" sz="2600" spc="-1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– </a:t>
            </a:r>
            <a:r>
              <a:rPr lang="en-CA" sz="2600" spc="-10" dirty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Gen 1v9</a:t>
            </a:r>
            <a:r>
              <a:rPr lang="en-CA" sz="2600" spc="-1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CA" sz="2600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Add the number of years Jacob agreed to serve </a:t>
            </a:r>
            <a:r>
              <a:rPr lang="en-CA" sz="2600" dirty="0" err="1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Laban</a:t>
            </a:r>
            <a:r>
              <a:rPr lang="en-CA" sz="2600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for </a:t>
            </a:r>
            <a:r>
              <a:rPr lang="en-CA" sz="26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CA" sz="26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</a:br>
            <a:r>
              <a:rPr lang="en-CA" sz="26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so </a:t>
            </a:r>
            <a:r>
              <a:rPr lang="en-CA" sz="2600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he could marry Rachel </a:t>
            </a:r>
            <a:r>
              <a:rPr lang="en-CA" sz="2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CA" sz="2600" dirty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7</a:t>
            </a:r>
            <a:r>
              <a:rPr lang="en-CA" sz="2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– </a:t>
            </a:r>
            <a:r>
              <a:rPr lang="en-CA" sz="2600" dirty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Gen 29v18</a:t>
            </a:r>
            <a:r>
              <a:rPr lang="en-CA" sz="2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CA" sz="2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Add the number of plagues God sent on Egypt (</a:t>
            </a:r>
            <a:r>
              <a:rPr lang="en-CA" sz="2600" dirty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10</a:t>
            </a:r>
            <a:r>
              <a:rPr lang="en-CA" sz="2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n-CA" sz="26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7932" y="5773238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i="1" dirty="0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Answer:  12 + 5 – 3 + 7 + 10 = </a:t>
            </a:r>
            <a:r>
              <a:rPr lang="en-CA" sz="4800" b="1" i="1" dirty="0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31</a:t>
            </a:r>
            <a:endParaRPr lang="en-CA" sz="4800" b="1" i="1" dirty="0">
              <a:solidFill>
                <a:srgbClr val="FF33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638296"/>
            <a:ext cx="9144000" cy="1440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89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90000" dir="5400000" sy="-100000" algn="bl" rotWithShape="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276296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>
                <a:solidFill>
                  <a:srgbClr val="000000"/>
                </a:solidFill>
                <a:latin typeface="Plateaux" pitchFamily="2" charset="0"/>
                <a:ea typeface="Plateaux" pitchFamily="2" charset="0"/>
                <a:cs typeface="+mj-cs"/>
              </a:rPr>
              <a:t>Question </a:t>
            </a:r>
            <a:r>
              <a:rPr lang="en-CA" sz="5400" dirty="0" smtClean="0">
                <a:solidFill>
                  <a:srgbClr val="000000"/>
                </a:solidFill>
                <a:latin typeface="Plateaux" pitchFamily="2" charset="0"/>
                <a:ea typeface="Plateaux" pitchFamily="2" charset="0"/>
                <a:cs typeface="+mj-cs"/>
              </a:rPr>
              <a:t>2</a:t>
            </a:r>
            <a:endParaRPr lang="en-CA" sz="5400" dirty="0">
              <a:solidFill>
                <a:srgbClr val="000000"/>
              </a:solidFill>
              <a:latin typeface="Plateaux" pitchFamily="2" charset="0"/>
              <a:ea typeface="Plateaux" pitchFamily="2" charset="0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481841"/>
            <a:ext cx="9144000" cy="3252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CA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Take the number of tribes in Israel (</a:t>
            </a:r>
            <a:r>
              <a:rPr lang="en-CA" dirty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12 </a:t>
            </a:r>
            <a:r>
              <a:rPr lang="en-CA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– </a:t>
            </a:r>
            <a:r>
              <a:rPr lang="en-CA" dirty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Gen 49v28</a:t>
            </a:r>
            <a:r>
              <a:rPr lang="en-CA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CA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Add the number of days Jesus fasted in the wilderness</a:t>
            </a:r>
            <a:r>
              <a:rPr lang="en-CA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en-CA" dirty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40</a:t>
            </a:r>
            <a:r>
              <a:rPr lang="en-CA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– </a:t>
            </a:r>
            <a:r>
              <a:rPr lang="en-CA" dirty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Matt 4v2</a:t>
            </a:r>
            <a:r>
              <a:rPr lang="en-CA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CA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Subtract the number of days it took to rebuild the walls of Jerusalem </a:t>
            </a:r>
            <a:r>
              <a:rPr lang="en-CA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CA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CA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 </a:t>
            </a:r>
            <a:r>
              <a:rPr lang="en-CA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Nehemiah’s day (</a:t>
            </a:r>
            <a:r>
              <a:rPr lang="en-CA" dirty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52</a:t>
            </a:r>
            <a:r>
              <a:rPr lang="en-CA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– </a:t>
            </a:r>
            <a:r>
              <a:rPr lang="en-CA" dirty="0" err="1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Neh</a:t>
            </a:r>
            <a:r>
              <a:rPr lang="en-CA" dirty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 6v15</a:t>
            </a:r>
            <a:r>
              <a:rPr lang="en-CA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CA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Add the number of days Jesus spent with his disciples after he was resurrected </a:t>
            </a:r>
            <a:r>
              <a:rPr lang="en-CA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CA" dirty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40</a:t>
            </a:r>
            <a:r>
              <a:rPr lang="en-CA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– </a:t>
            </a:r>
            <a:r>
              <a:rPr lang="en-CA" dirty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Acts 1v3</a:t>
            </a:r>
            <a:r>
              <a:rPr lang="en-CA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CA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Divide by the number of wagons given to the sons of </a:t>
            </a:r>
            <a:r>
              <a:rPr lang="en-CA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Merari</a:t>
            </a:r>
            <a:r>
              <a:rPr lang="en-CA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in </a:t>
            </a:r>
            <a:r>
              <a:rPr lang="en-CA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CA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CA" dirty="0" smtClean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Numbers </a:t>
            </a:r>
            <a:r>
              <a:rPr lang="en-CA" dirty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7v8</a:t>
            </a:r>
            <a:r>
              <a:rPr lang="en-CA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en-CA" dirty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en-CA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77323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i="1" dirty="0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Answer:  12 + 40 – 52 + 40 / 4 = </a:t>
            </a:r>
            <a:r>
              <a:rPr lang="en-CA" sz="4800" b="1" i="1" dirty="0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10</a:t>
            </a:r>
            <a:endParaRPr lang="en-CA" sz="4800" b="1" i="1" dirty="0">
              <a:solidFill>
                <a:srgbClr val="FF33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638296"/>
            <a:ext cx="9144000" cy="1440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89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90000" dir="5400000" sy="-100000" algn="bl" rotWithShape="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6808" y="1276296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>
                <a:solidFill>
                  <a:srgbClr val="000000"/>
                </a:solidFill>
                <a:latin typeface="Plateaux" pitchFamily="2" charset="0"/>
                <a:ea typeface="Plateaux" pitchFamily="2" charset="0"/>
                <a:cs typeface="+mj-cs"/>
              </a:rPr>
              <a:t>Question </a:t>
            </a:r>
            <a:r>
              <a:rPr lang="en-CA" sz="5400" dirty="0" smtClean="0">
                <a:solidFill>
                  <a:srgbClr val="000000"/>
                </a:solidFill>
                <a:latin typeface="Plateaux" pitchFamily="2" charset="0"/>
                <a:ea typeface="Plateaux" pitchFamily="2" charset="0"/>
                <a:cs typeface="+mj-cs"/>
              </a:rPr>
              <a:t>3</a:t>
            </a:r>
            <a:endParaRPr lang="en-CA" sz="5400" dirty="0">
              <a:solidFill>
                <a:srgbClr val="000000"/>
              </a:solidFill>
              <a:latin typeface="Plateaux" pitchFamily="2" charset="0"/>
              <a:ea typeface="Plateaux" pitchFamily="2" charset="0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372657"/>
            <a:ext cx="9144000" cy="3303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CA" sz="2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Take the number of chapters in Ezra (</a:t>
            </a:r>
            <a:r>
              <a:rPr lang="en-CA" sz="2600" dirty="0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10</a:t>
            </a:r>
            <a:r>
              <a:rPr lang="en-CA" sz="2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CA" sz="26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Multiply by the number of months Moses was hidden by his parents when he was born</a:t>
            </a:r>
            <a:r>
              <a:rPr lang="en-CA" sz="2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en-CA" sz="2600" dirty="0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CA" sz="2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– </a:t>
            </a:r>
            <a:r>
              <a:rPr lang="en-CA" sz="2600" dirty="0" smtClean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Heb 11v3</a:t>
            </a:r>
            <a:r>
              <a:rPr lang="en-CA" sz="2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CA" sz="2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Add the number of fish Peter caught in John 21 </a:t>
            </a:r>
            <a:br>
              <a:rPr lang="en-CA" sz="2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CA" sz="2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CA" sz="2600" dirty="0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153</a:t>
            </a:r>
            <a:r>
              <a:rPr lang="en-CA" sz="2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– </a:t>
            </a:r>
            <a:r>
              <a:rPr lang="en-CA" sz="2600" dirty="0" smtClean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John 21v11</a:t>
            </a:r>
            <a:r>
              <a:rPr lang="en-CA" sz="2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CA" sz="26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Subtract the number of books in the Bible </a:t>
            </a:r>
            <a:r>
              <a:rPr lang="en-CA" sz="2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CA" sz="2600" dirty="0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66</a:t>
            </a:r>
            <a:r>
              <a:rPr lang="en-CA" sz="2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CA" sz="2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Add the age Josiah was when he became king (</a:t>
            </a:r>
            <a:r>
              <a:rPr lang="en-CA" sz="2600" dirty="0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8</a:t>
            </a:r>
            <a:r>
              <a:rPr lang="en-CA" sz="2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– </a:t>
            </a:r>
            <a:r>
              <a:rPr lang="en-CA" sz="2600" dirty="0" smtClean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2 Kings 22v1</a:t>
            </a:r>
            <a:r>
              <a:rPr lang="en-CA" sz="2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n-CA" sz="26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0" y="577323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i="1" dirty="0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Answer:  10 x 3 + 153 - 66 + 8 = </a:t>
            </a:r>
            <a:r>
              <a:rPr lang="en-CA" sz="4800" b="1" i="1" dirty="0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125</a:t>
            </a:r>
            <a:endParaRPr lang="en-CA" sz="4800" b="1" i="1" dirty="0">
              <a:solidFill>
                <a:srgbClr val="FF33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638296"/>
            <a:ext cx="9144000" cy="1440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89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90000" dir="5400000" sy="-100000" algn="bl" rotWithShape="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6808" y="1276296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>
                <a:solidFill>
                  <a:srgbClr val="000000"/>
                </a:solidFill>
                <a:latin typeface="Plateaux" pitchFamily="2" charset="0"/>
                <a:ea typeface="Plateaux" pitchFamily="2" charset="0"/>
                <a:cs typeface="+mj-cs"/>
              </a:rPr>
              <a:t>Question </a:t>
            </a:r>
            <a:r>
              <a:rPr lang="en-CA" sz="5400" dirty="0" smtClean="0">
                <a:solidFill>
                  <a:srgbClr val="000000"/>
                </a:solidFill>
                <a:latin typeface="Plateaux" pitchFamily="2" charset="0"/>
                <a:ea typeface="Plateaux" pitchFamily="2" charset="0"/>
                <a:cs typeface="+mj-cs"/>
              </a:rPr>
              <a:t>4</a:t>
            </a:r>
            <a:endParaRPr lang="en-CA" sz="5400" dirty="0">
              <a:solidFill>
                <a:srgbClr val="000000"/>
              </a:solidFill>
              <a:latin typeface="Plateaux" pitchFamily="2" charset="0"/>
              <a:ea typeface="Plateaux" pitchFamily="2" charset="0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372657"/>
            <a:ext cx="9144000" cy="3088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CA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Take the number of pieces of silver Joseph was sold for (</a:t>
            </a:r>
            <a:r>
              <a:rPr lang="en-CA" dirty="0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20</a:t>
            </a:r>
            <a:r>
              <a:rPr lang="en-CA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– </a:t>
            </a:r>
            <a:r>
              <a:rPr lang="en-CA" dirty="0" smtClean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Gen 37v28</a:t>
            </a:r>
            <a:r>
              <a:rPr lang="en-CA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CA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Multiply by the number of times </a:t>
            </a:r>
            <a:r>
              <a:rPr lang="en-CA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Naaman</a:t>
            </a:r>
            <a:r>
              <a:rPr lang="en-CA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dipped himself in the river Jordan </a:t>
            </a:r>
            <a:r>
              <a:rPr lang="en-CA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CA" dirty="0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7</a:t>
            </a:r>
            <a:r>
              <a:rPr lang="en-CA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– </a:t>
            </a:r>
            <a:r>
              <a:rPr lang="en-CA" dirty="0" smtClean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2 Kings 5v14</a:t>
            </a:r>
            <a:r>
              <a:rPr lang="en-CA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CA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Add the number of years that David reigned for (</a:t>
            </a:r>
            <a:r>
              <a:rPr lang="en-CA" dirty="0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40</a:t>
            </a:r>
            <a:r>
              <a:rPr lang="en-CA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– </a:t>
            </a:r>
            <a:r>
              <a:rPr lang="en-CA" dirty="0" smtClean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1 Kings 2v11</a:t>
            </a:r>
            <a:r>
              <a:rPr lang="en-CA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CA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Divide by the number of things mentioned in Proverbs that are little upon earth, but exceeding wise</a:t>
            </a:r>
            <a:r>
              <a:rPr lang="en-CA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en-CA" dirty="0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en-CA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– </a:t>
            </a:r>
            <a:r>
              <a:rPr lang="en-CA" dirty="0" err="1" smtClean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Prov</a:t>
            </a:r>
            <a:r>
              <a:rPr lang="en-CA" dirty="0" smtClean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 30v25</a:t>
            </a:r>
            <a:r>
              <a:rPr lang="en-CA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CA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Subtract the number of maidens that </a:t>
            </a:r>
            <a:r>
              <a:rPr lang="en-CA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Hegai</a:t>
            </a:r>
            <a:r>
              <a:rPr lang="en-CA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gave to Esther (</a:t>
            </a:r>
            <a:r>
              <a:rPr lang="en-CA" dirty="0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7</a:t>
            </a:r>
            <a:r>
              <a:rPr lang="en-CA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– </a:t>
            </a:r>
            <a:r>
              <a:rPr lang="en-CA" dirty="0" err="1" smtClean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Est</a:t>
            </a:r>
            <a:r>
              <a:rPr lang="en-CA" dirty="0" smtClean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 2v9</a:t>
            </a:r>
            <a:r>
              <a:rPr lang="en-CA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0" y="570499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i="1" dirty="0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Answer:  20 x 7 + 40 / 4 - 7 = </a:t>
            </a:r>
            <a:r>
              <a:rPr lang="en-CA" sz="4800" b="1" i="1" dirty="0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38</a:t>
            </a:r>
            <a:endParaRPr lang="en-CA" sz="4800" b="1" i="1" dirty="0">
              <a:solidFill>
                <a:srgbClr val="FF33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7544" y="2140392"/>
            <a:ext cx="8064896" cy="446276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8000" dirty="0">
                <a:solidFill>
                  <a:srgbClr val="001C92"/>
                </a:solidFill>
                <a:latin typeface="Janda Siesta Sunrise" pitchFamily="2" charset="-18"/>
                <a:ea typeface="Plateaux" pitchFamily="2" charset="0"/>
                <a:cs typeface="+mj-cs"/>
              </a:rPr>
              <a:t>ROUND </a:t>
            </a:r>
            <a:r>
              <a:rPr lang="en-CA" sz="8000" dirty="0" smtClean="0">
                <a:solidFill>
                  <a:schemeClr val="accent6">
                    <a:lumMod val="50000"/>
                  </a:schemeClr>
                </a:solidFill>
                <a:latin typeface="Janda Siesta Sunrise" pitchFamily="2" charset="-18"/>
                <a:ea typeface="Plateaux" pitchFamily="2" charset="0"/>
                <a:cs typeface="+mj-cs"/>
              </a:rPr>
              <a:t>6</a:t>
            </a:r>
            <a:endParaRPr lang="en-CA" sz="8000" dirty="0">
              <a:solidFill>
                <a:schemeClr val="accent6">
                  <a:lumMod val="50000"/>
                </a:schemeClr>
              </a:solidFill>
              <a:latin typeface="Janda Siesta Sunrise" pitchFamily="2" charset="-18"/>
              <a:ea typeface="Plateaux" pitchFamily="2" charset="0"/>
              <a:cs typeface="+mj-cs"/>
            </a:endParaRPr>
          </a:p>
          <a:p>
            <a:endParaRPr lang="en-CA" sz="4400" dirty="0">
              <a:solidFill>
                <a:srgbClr val="000000"/>
              </a:solidFill>
              <a:latin typeface="Plateaux" pitchFamily="2" charset="0"/>
              <a:ea typeface="Plateaux" pitchFamily="2" charset="0"/>
              <a:cs typeface="+mj-cs"/>
            </a:endParaRPr>
          </a:p>
          <a:p>
            <a:r>
              <a:rPr lang="en-CA" sz="8000" dirty="0" smtClean="0">
                <a:solidFill>
                  <a:srgbClr val="000000"/>
                </a:solidFill>
                <a:latin typeface="Plateaux" pitchFamily="2" charset="0"/>
                <a:ea typeface="Plateaux" pitchFamily="2" charset="0"/>
                <a:cs typeface="+mj-cs"/>
              </a:rPr>
              <a:t>Guess the Hymn</a:t>
            </a:r>
            <a:endParaRPr lang="en-CA" sz="8000" dirty="0">
              <a:solidFill>
                <a:srgbClr val="000000"/>
              </a:solidFill>
              <a:latin typeface="Plateaux" pitchFamily="2" charset="0"/>
              <a:ea typeface="Plateaux" pitchFamily="2" charset="0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0" y="6651944"/>
            <a:ext cx="9144000" cy="1440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89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90000" dir="5400000" sy="-100000" algn="bl" rotWithShape="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552" y="2767281"/>
            <a:ext cx="8064896" cy="1323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8000" dirty="0" smtClean="0">
                <a:solidFill>
                  <a:schemeClr val="accent6">
                    <a:lumMod val="75000"/>
                  </a:schemeClr>
                </a:solidFill>
                <a:latin typeface="Janda Siesta Sunrise" pitchFamily="2" charset="-18"/>
                <a:ea typeface="Plateaux" pitchFamily="2" charset="0"/>
                <a:cs typeface="+mj-cs"/>
              </a:rPr>
              <a:t>ANSWERS</a:t>
            </a:r>
            <a:endParaRPr lang="en-CA" sz="8000" dirty="0">
              <a:solidFill>
                <a:schemeClr val="accent6">
                  <a:lumMod val="75000"/>
                </a:schemeClr>
              </a:solidFill>
              <a:latin typeface="Janda Siesta Sunrise" pitchFamily="2" charset="-18"/>
              <a:ea typeface="Plateaux" pitchFamily="2" charset="0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6651944"/>
            <a:ext cx="9144000" cy="1440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89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90000" dir="5400000" sy="-100000" algn="bl" rotWithShape="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651944"/>
            <a:ext cx="9144000" cy="1440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89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90000" dir="5400000" sy="-100000" algn="bl" rotWithShape="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180760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>
                <a:solidFill>
                  <a:srgbClr val="000000"/>
                </a:solidFill>
                <a:latin typeface="Plateaux" pitchFamily="2" charset="0"/>
                <a:ea typeface="Plateaux" pitchFamily="2" charset="0"/>
              </a:rPr>
              <a:t>Proverb </a:t>
            </a:r>
            <a:r>
              <a:rPr lang="en-CA" sz="5400" dirty="0" smtClean="0">
                <a:solidFill>
                  <a:srgbClr val="000000"/>
                </a:solidFill>
                <a:latin typeface="Plateaux" pitchFamily="2" charset="0"/>
                <a:ea typeface="Plateaux" pitchFamily="2" charset="0"/>
                <a:cs typeface="+mj-cs"/>
              </a:rPr>
              <a:t>3</a:t>
            </a:r>
            <a:endParaRPr lang="en-CA" sz="5400" dirty="0">
              <a:solidFill>
                <a:srgbClr val="000000"/>
              </a:solidFill>
              <a:latin typeface="Plateaux" pitchFamily="2" charset="0"/>
              <a:ea typeface="Plateaux" pitchFamily="2" charset="0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9532" y="2468193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 </a:t>
            </a:r>
            <a:r>
              <a:rPr lang="en-CA" sz="4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friend </a:t>
            </a:r>
            <a:r>
              <a:rPr lang="en-CA" sz="48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loveth</a:t>
            </a:r>
            <a:r>
              <a:rPr lang="en-CA" sz="4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at all times, </a:t>
            </a:r>
          </a:p>
          <a:p>
            <a:r>
              <a:rPr lang="en-CA" sz="4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and a …</a:t>
            </a:r>
            <a:endParaRPr lang="en-CA" sz="48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638296"/>
            <a:ext cx="9144000" cy="1440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89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90000" dir="5400000" sy="-100000" algn="bl" rotWithShape="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30965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CA" sz="5400" dirty="0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Hymn 379</a:t>
            </a:r>
            <a:r>
              <a:rPr lang="en-CA" sz="4400" dirty="0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CA" sz="4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– Most glorious things</a:t>
            </a:r>
          </a:p>
          <a:p>
            <a:pPr>
              <a:lnSpc>
                <a:spcPct val="120000"/>
              </a:lnSpc>
            </a:pPr>
            <a:r>
              <a:rPr lang="en-CA" sz="5400" dirty="0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Hymn 14</a:t>
            </a:r>
            <a:r>
              <a:rPr lang="en-CA" sz="4400" dirty="0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CA" sz="4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– God is my strong salvation</a:t>
            </a:r>
          </a:p>
          <a:p>
            <a:pPr>
              <a:lnSpc>
                <a:spcPct val="120000"/>
              </a:lnSpc>
            </a:pPr>
            <a:r>
              <a:rPr lang="en-CA" sz="5400" dirty="0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Hymn 135</a:t>
            </a:r>
            <a:r>
              <a:rPr lang="en-CA" sz="4400" dirty="0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CA" sz="4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– Dear Lord and maker</a:t>
            </a:r>
          </a:p>
          <a:p>
            <a:pPr>
              <a:lnSpc>
                <a:spcPct val="120000"/>
              </a:lnSpc>
            </a:pPr>
            <a:r>
              <a:rPr lang="en-CA" sz="5400" dirty="0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Hymn 410</a:t>
            </a:r>
            <a:r>
              <a:rPr lang="en-CA" sz="4400" dirty="0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CA" sz="4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– Lord keep us safe</a:t>
            </a:r>
          </a:p>
          <a:p>
            <a:pPr>
              <a:lnSpc>
                <a:spcPct val="120000"/>
              </a:lnSpc>
            </a:pPr>
            <a:r>
              <a:rPr lang="en-CA" sz="5400" dirty="0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Hymn 77</a:t>
            </a:r>
            <a:r>
              <a:rPr lang="en-CA" sz="4400" dirty="0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CA" sz="4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– </a:t>
            </a:r>
            <a:r>
              <a:rPr lang="en-CA" sz="4000" spc="-6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All-</a:t>
            </a:r>
            <a:r>
              <a:rPr lang="en-CA" sz="4000" spc="-6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pow’rful</a:t>
            </a:r>
            <a:r>
              <a:rPr lang="en-CA" sz="4000" spc="-6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self-existent God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7544" y="2140392"/>
            <a:ext cx="8064896" cy="31085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8000" dirty="0" smtClean="0">
                <a:solidFill>
                  <a:srgbClr val="FF3300"/>
                </a:solidFill>
                <a:latin typeface="Janda Siesta Sunrise" pitchFamily="2" charset="-18"/>
                <a:ea typeface="Plateaux" pitchFamily="2" charset="0"/>
                <a:cs typeface="+mj-cs"/>
              </a:rPr>
              <a:t>ACTIVITY</a:t>
            </a:r>
            <a:endParaRPr lang="en-CA" sz="8000" dirty="0">
              <a:solidFill>
                <a:srgbClr val="FF3300"/>
              </a:solidFill>
              <a:latin typeface="Janda Siesta Sunrise" pitchFamily="2" charset="-18"/>
              <a:ea typeface="Plateaux" pitchFamily="2" charset="0"/>
              <a:cs typeface="+mj-cs"/>
            </a:endParaRPr>
          </a:p>
          <a:p>
            <a:endParaRPr lang="en-CA" sz="4400" dirty="0">
              <a:solidFill>
                <a:srgbClr val="000000"/>
              </a:solidFill>
              <a:latin typeface="Plateaux" pitchFamily="2" charset="0"/>
              <a:ea typeface="Plateaux" pitchFamily="2" charset="0"/>
              <a:cs typeface="+mj-cs"/>
            </a:endParaRPr>
          </a:p>
          <a:p>
            <a:r>
              <a:rPr lang="en-CA" sz="7200" dirty="0" smtClean="0">
                <a:solidFill>
                  <a:srgbClr val="000000"/>
                </a:solidFill>
                <a:latin typeface="Plateaux" pitchFamily="2" charset="0"/>
                <a:ea typeface="Plateaux" pitchFamily="2" charset="0"/>
                <a:cs typeface="+mj-cs"/>
              </a:rPr>
              <a:t>Paper Airplanes</a:t>
            </a:r>
            <a:endParaRPr lang="en-CA" sz="7200" dirty="0">
              <a:solidFill>
                <a:srgbClr val="000000"/>
              </a:solidFill>
              <a:latin typeface="Plateaux" pitchFamily="2" charset="0"/>
              <a:ea typeface="Plateaux" pitchFamily="2" charset="0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0" y="6651944"/>
            <a:ext cx="9144000" cy="1440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89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90000" dir="5400000" sy="-100000" algn="bl" rotWithShape="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7544" y="2140392"/>
            <a:ext cx="8064896" cy="446276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8000" dirty="0">
                <a:solidFill>
                  <a:srgbClr val="001C92"/>
                </a:solidFill>
                <a:latin typeface="Janda Siesta Sunrise" pitchFamily="2" charset="-18"/>
                <a:ea typeface="Plateaux" pitchFamily="2" charset="0"/>
                <a:cs typeface="+mj-cs"/>
              </a:rPr>
              <a:t>ROUND </a:t>
            </a:r>
            <a:r>
              <a:rPr lang="en-CA" sz="8000" dirty="0" smtClean="0">
                <a:solidFill>
                  <a:schemeClr val="accent6">
                    <a:lumMod val="50000"/>
                  </a:schemeClr>
                </a:solidFill>
                <a:latin typeface="Janda Siesta Sunrise" pitchFamily="2" charset="-18"/>
                <a:ea typeface="Plateaux" pitchFamily="2" charset="0"/>
                <a:cs typeface="+mj-cs"/>
              </a:rPr>
              <a:t>7</a:t>
            </a:r>
            <a:endParaRPr lang="en-CA" sz="8000" dirty="0">
              <a:solidFill>
                <a:schemeClr val="accent6">
                  <a:lumMod val="50000"/>
                </a:schemeClr>
              </a:solidFill>
              <a:latin typeface="Janda Siesta Sunrise" pitchFamily="2" charset="-18"/>
              <a:ea typeface="Plateaux" pitchFamily="2" charset="0"/>
              <a:cs typeface="+mj-cs"/>
            </a:endParaRPr>
          </a:p>
          <a:p>
            <a:endParaRPr lang="en-CA" sz="4400" dirty="0">
              <a:solidFill>
                <a:srgbClr val="000000"/>
              </a:solidFill>
              <a:latin typeface="Plateaux" pitchFamily="2" charset="0"/>
              <a:ea typeface="Plateaux" pitchFamily="2" charset="0"/>
              <a:cs typeface="+mj-cs"/>
            </a:endParaRPr>
          </a:p>
          <a:p>
            <a:r>
              <a:rPr lang="en-CA" sz="8000" dirty="0" smtClean="0">
                <a:solidFill>
                  <a:srgbClr val="000000"/>
                </a:solidFill>
                <a:latin typeface="Plateaux" pitchFamily="2" charset="0"/>
                <a:ea typeface="Plateaux" pitchFamily="2" charset="0"/>
                <a:cs typeface="+mj-cs"/>
              </a:rPr>
              <a:t>Geography of Israel</a:t>
            </a:r>
            <a:endParaRPr lang="en-CA" sz="8000" dirty="0">
              <a:solidFill>
                <a:srgbClr val="000000"/>
              </a:solidFill>
              <a:latin typeface="Plateaux" pitchFamily="2" charset="0"/>
              <a:ea typeface="Plateaux" pitchFamily="2" charset="0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0" y="6651944"/>
            <a:ext cx="9144000" cy="1440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89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90000" dir="5400000" sy="-100000" algn="bl" rotWithShape="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552" y="2767281"/>
            <a:ext cx="8064896" cy="1323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8000" dirty="0" smtClean="0">
                <a:solidFill>
                  <a:schemeClr val="accent6">
                    <a:lumMod val="75000"/>
                  </a:schemeClr>
                </a:solidFill>
                <a:latin typeface="Janda Siesta Sunrise" pitchFamily="2" charset="-18"/>
                <a:ea typeface="Plateaux" pitchFamily="2" charset="0"/>
                <a:cs typeface="+mj-cs"/>
              </a:rPr>
              <a:t>ANSWERS</a:t>
            </a:r>
            <a:endParaRPr lang="en-CA" sz="8000" dirty="0">
              <a:solidFill>
                <a:schemeClr val="accent6">
                  <a:lumMod val="75000"/>
                </a:schemeClr>
              </a:solidFill>
              <a:latin typeface="Janda Siesta Sunrise" pitchFamily="2" charset="-18"/>
              <a:ea typeface="Plateaux" pitchFamily="2" charset="0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6651944"/>
            <a:ext cx="9144000" cy="1440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89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90000" dir="5400000" sy="-100000" algn="bl" rotWithShape="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4" cstate="print"/>
          <a:srcRect l="9473" t="2941" r="5612" b="3571"/>
          <a:stretch>
            <a:fillRect/>
          </a:stretch>
        </p:blipFill>
        <p:spPr bwMode="auto">
          <a:xfrm>
            <a:off x="1937980" y="232012"/>
            <a:ext cx="4421877" cy="644174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auto">
          <a:xfrm>
            <a:off x="1978925" y="245660"/>
            <a:ext cx="655092" cy="236106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523629" y="1473958"/>
          <a:ext cx="2470246" cy="3012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1"/>
                <a:gridCol w="641445"/>
              </a:tblGrid>
              <a:tr h="3765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b="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Jerusalem</a:t>
                      </a:r>
                      <a:endParaRPr lang="en-CA" sz="2000" b="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b="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1</a:t>
                      </a:r>
                      <a:endParaRPr lang="en-CA" sz="2000" b="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65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Calibri"/>
                        </a:rPr>
                        <a:t>Bethlehem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Calibri"/>
                        </a:rPr>
                        <a:t>4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65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 err="1">
                          <a:latin typeface="Calibri"/>
                          <a:ea typeface="Calibri"/>
                          <a:cs typeface="Calibri"/>
                        </a:rPr>
                        <a:t>Shechem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Calibri"/>
                        </a:rPr>
                        <a:t>8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65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Calibri"/>
                        </a:rPr>
                        <a:t>Damascus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Calibri"/>
                        </a:rPr>
                        <a:t>6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65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latin typeface="Calibri"/>
                          <a:ea typeface="Calibri"/>
                          <a:cs typeface="Calibri"/>
                        </a:rPr>
                        <a:t>Kadesh-barnea</a:t>
                      </a:r>
                      <a:endParaRPr lang="en-CA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Calibri"/>
                        </a:rPr>
                        <a:t>3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65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latin typeface="Calibri"/>
                          <a:ea typeface="Calibri"/>
                          <a:cs typeface="Calibri"/>
                        </a:rPr>
                        <a:t>Jericho</a:t>
                      </a:r>
                      <a:endParaRPr lang="en-CA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65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latin typeface="Calibri"/>
                          <a:ea typeface="Calibri"/>
                          <a:cs typeface="Calibri"/>
                        </a:rPr>
                        <a:t>Joppa</a:t>
                      </a:r>
                      <a:endParaRPr lang="en-CA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65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latin typeface="Calibri"/>
                          <a:ea typeface="Calibri"/>
                          <a:cs typeface="Calibri"/>
                        </a:rPr>
                        <a:t>Beersheba</a:t>
                      </a:r>
                      <a:endParaRPr lang="en-CA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Calibri"/>
                        </a:rPr>
                        <a:t>7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Oval 11"/>
          <p:cNvSpPr/>
          <p:nvPr/>
        </p:nvSpPr>
        <p:spPr bwMode="auto">
          <a:xfrm>
            <a:off x="2729553" y="3275463"/>
            <a:ext cx="614149" cy="300250"/>
          </a:xfrm>
          <a:prstGeom prst="ellipse">
            <a:avLst/>
          </a:prstGeom>
          <a:noFill/>
          <a:ln w="3810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014717" y="3862316"/>
            <a:ext cx="614149" cy="204717"/>
          </a:xfrm>
          <a:prstGeom prst="ellipse">
            <a:avLst/>
          </a:prstGeom>
          <a:noFill/>
          <a:ln w="3810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948752" y="4030639"/>
            <a:ext cx="614149" cy="270681"/>
          </a:xfrm>
          <a:prstGeom prst="ellipse">
            <a:avLst/>
          </a:prstGeom>
          <a:noFill/>
          <a:ln w="3810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3225421" y="4972334"/>
            <a:ext cx="746077" cy="309349"/>
          </a:xfrm>
          <a:prstGeom prst="ellipse">
            <a:avLst/>
          </a:prstGeom>
          <a:noFill/>
          <a:ln w="3810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2215487" y="6141493"/>
            <a:ext cx="896203" cy="316173"/>
          </a:xfrm>
          <a:prstGeom prst="ellipse">
            <a:avLst/>
          </a:prstGeom>
          <a:noFill/>
          <a:ln w="3810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4057934" y="3061647"/>
            <a:ext cx="614149" cy="270681"/>
          </a:xfrm>
          <a:prstGeom prst="ellipse">
            <a:avLst/>
          </a:prstGeom>
          <a:noFill/>
          <a:ln w="3810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5463654" y="263856"/>
            <a:ext cx="677838" cy="363941"/>
          </a:xfrm>
          <a:prstGeom prst="ellipse">
            <a:avLst/>
          </a:prstGeom>
          <a:noFill/>
          <a:ln w="3810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4330890" y="3689445"/>
            <a:ext cx="614149" cy="200167"/>
          </a:xfrm>
          <a:prstGeom prst="ellipse">
            <a:avLst/>
          </a:prstGeom>
          <a:noFill/>
          <a:ln w="3810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7544" y="2140392"/>
            <a:ext cx="8064896" cy="32316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8000" dirty="0">
                <a:solidFill>
                  <a:srgbClr val="001C92"/>
                </a:solidFill>
                <a:latin typeface="Janda Siesta Sunrise" pitchFamily="2" charset="-18"/>
                <a:ea typeface="Plateaux" pitchFamily="2" charset="0"/>
                <a:cs typeface="+mj-cs"/>
              </a:rPr>
              <a:t>ROUND </a:t>
            </a:r>
            <a:r>
              <a:rPr lang="en-CA" sz="8000" dirty="0" smtClean="0">
                <a:solidFill>
                  <a:schemeClr val="accent6">
                    <a:lumMod val="50000"/>
                  </a:schemeClr>
                </a:solidFill>
                <a:latin typeface="Janda Siesta Sunrise" pitchFamily="2" charset="-18"/>
                <a:ea typeface="Plateaux" pitchFamily="2" charset="0"/>
                <a:cs typeface="+mj-cs"/>
              </a:rPr>
              <a:t>8</a:t>
            </a:r>
            <a:endParaRPr lang="en-CA" sz="8000" dirty="0">
              <a:solidFill>
                <a:schemeClr val="accent6">
                  <a:lumMod val="50000"/>
                </a:schemeClr>
              </a:solidFill>
              <a:latin typeface="Janda Siesta Sunrise" pitchFamily="2" charset="-18"/>
              <a:ea typeface="Plateaux" pitchFamily="2" charset="0"/>
              <a:cs typeface="+mj-cs"/>
            </a:endParaRPr>
          </a:p>
          <a:p>
            <a:endParaRPr lang="en-CA" sz="4400" dirty="0">
              <a:solidFill>
                <a:srgbClr val="000000"/>
              </a:solidFill>
              <a:latin typeface="Plateaux" pitchFamily="2" charset="0"/>
              <a:ea typeface="Plateaux" pitchFamily="2" charset="0"/>
              <a:cs typeface="+mj-cs"/>
            </a:endParaRPr>
          </a:p>
          <a:p>
            <a:r>
              <a:rPr lang="en-CA" sz="8000" dirty="0" smtClean="0">
                <a:solidFill>
                  <a:srgbClr val="000000"/>
                </a:solidFill>
                <a:latin typeface="Plateaux" pitchFamily="2" charset="0"/>
                <a:ea typeface="Plateaux" pitchFamily="2" charset="0"/>
                <a:cs typeface="+mj-cs"/>
              </a:rPr>
              <a:t>Bible Oddities</a:t>
            </a:r>
            <a:endParaRPr lang="en-CA" sz="8000" dirty="0">
              <a:solidFill>
                <a:srgbClr val="000000"/>
              </a:solidFill>
              <a:latin typeface="Plateaux" pitchFamily="2" charset="0"/>
              <a:ea typeface="Plateaux" pitchFamily="2" charset="0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0" y="6651944"/>
            <a:ext cx="9144000" cy="1440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89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90000" dir="5400000" sy="-100000" algn="bl" rotWithShape="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638296"/>
            <a:ext cx="9144000" cy="1440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89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90000" dir="5400000" sy="-100000" algn="bl" rotWithShape="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412776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>
                <a:solidFill>
                  <a:srgbClr val="000000"/>
                </a:solidFill>
                <a:latin typeface="Plateaux" pitchFamily="2" charset="0"/>
                <a:ea typeface="Plateaux" pitchFamily="2" charset="0"/>
                <a:cs typeface="+mj-cs"/>
              </a:rPr>
              <a:t>Question </a:t>
            </a:r>
            <a:r>
              <a:rPr lang="en-CA" sz="5400" dirty="0" smtClean="0">
                <a:solidFill>
                  <a:srgbClr val="000000"/>
                </a:solidFill>
                <a:latin typeface="Plateaux" pitchFamily="2" charset="0"/>
                <a:ea typeface="Plateaux" pitchFamily="2" charset="0"/>
                <a:cs typeface="+mj-cs"/>
              </a:rPr>
              <a:t>1</a:t>
            </a:r>
            <a:endParaRPr lang="en-CA" sz="5400" dirty="0">
              <a:solidFill>
                <a:srgbClr val="000000"/>
              </a:solidFill>
              <a:latin typeface="Plateaux" pitchFamily="2" charset="0"/>
              <a:ea typeface="Plateaux" pitchFamily="2" charset="0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9532" y="2700209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Who wore </a:t>
            </a:r>
            <a:r>
              <a:rPr lang="en-CA" sz="5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camel’s </a:t>
            </a:r>
            <a:r>
              <a:rPr lang="en-CA" sz="5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hair </a:t>
            </a:r>
            <a:r>
              <a:rPr lang="en-CA" sz="5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CA" sz="5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CA" sz="5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for </a:t>
            </a:r>
            <a:r>
              <a:rPr lang="en-CA" sz="5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his </a:t>
            </a:r>
            <a:r>
              <a:rPr lang="en-CA" sz="5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clothes?</a:t>
            </a:r>
            <a:endParaRPr lang="en-CA" sz="5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638296"/>
            <a:ext cx="9144000" cy="1440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89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90000" dir="5400000" sy="-100000" algn="bl" rotWithShape="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412776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>
                <a:solidFill>
                  <a:srgbClr val="000000"/>
                </a:solidFill>
                <a:latin typeface="Plateaux" pitchFamily="2" charset="0"/>
                <a:ea typeface="Plateaux" pitchFamily="2" charset="0"/>
                <a:cs typeface="+mj-cs"/>
              </a:rPr>
              <a:t>Question </a:t>
            </a:r>
            <a:r>
              <a:rPr lang="en-CA" sz="5400" dirty="0" smtClean="0">
                <a:solidFill>
                  <a:srgbClr val="000000"/>
                </a:solidFill>
                <a:latin typeface="Plateaux" pitchFamily="2" charset="0"/>
                <a:ea typeface="Plateaux" pitchFamily="2" charset="0"/>
                <a:cs typeface="+mj-cs"/>
              </a:rPr>
              <a:t>2</a:t>
            </a:r>
            <a:endParaRPr lang="en-CA" sz="5400" dirty="0">
              <a:solidFill>
                <a:srgbClr val="000000"/>
              </a:solidFill>
              <a:latin typeface="Plateaux" pitchFamily="2" charset="0"/>
              <a:ea typeface="Plateaux" pitchFamily="2" charset="0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9532" y="2700209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How many books in the Bible are named after </a:t>
            </a:r>
            <a:r>
              <a:rPr lang="en-CA" sz="5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women?</a:t>
            </a:r>
            <a:endParaRPr lang="en-CA" sz="5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638296"/>
            <a:ext cx="9144000" cy="1440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89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90000" dir="5400000" sy="-100000" algn="bl" rotWithShape="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412776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>
                <a:solidFill>
                  <a:srgbClr val="000000"/>
                </a:solidFill>
                <a:latin typeface="Plateaux" pitchFamily="2" charset="0"/>
                <a:ea typeface="Plateaux" pitchFamily="2" charset="0"/>
                <a:cs typeface="+mj-cs"/>
              </a:rPr>
              <a:t>Question </a:t>
            </a:r>
            <a:r>
              <a:rPr lang="en-CA" sz="5400" dirty="0" smtClean="0">
                <a:solidFill>
                  <a:srgbClr val="000000"/>
                </a:solidFill>
                <a:latin typeface="Plateaux" pitchFamily="2" charset="0"/>
                <a:ea typeface="Plateaux" pitchFamily="2" charset="0"/>
                <a:cs typeface="+mj-cs"/>
              </a:rPr>
              <a:t>3</a:t>
            </a:r>
            <a:endParaRPr lang="en-CA" sz="5400" dirty="0">
              <a:solidFill>
                <a:srgbClr val="000000"/>
              </a:solidFill>
              <a:latin typeface="Plateaux" pitchFamily="2" charset="0"/>
              <a:ea typeface="Plateaux" pitchFamily="2" charset="0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832" y="2700209"/>
            <a:ext cx="89119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What is the only book of the Bible to mention a “pair of shoes</a:t>
            </a:r>
            <a:r>
              <a:rPr lang="en-CA" sz="4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”?</a:t>
            </a:r>
            <a:endParaRPr lang="en-CA" sz="48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638296"/>
            <a:ext cx="9144000" cy="1440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89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90000" dir="5400000" sy="-100000" algn="bl" rotWithShape="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412776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>
                <a:solidFill>
                  <a:srgbClr val="000000"/>
                </a:solidFill>
                <a:latin typeface="Plateaux" pitchFamily="2" charset="0"/>
                <a:ea typeface="Plateaux" pitchFamily="2" charset="0"/>
                <a:cs typeface="+mj-cs"/>
              </a:rPr>
              <a:t>Question 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9532" y="2700209"/>
            <a:ext cx="82809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What is the chapter that talks about dead, dry bones being brought to life.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651944"/>
            <a:ext cx="9144000" cy="1440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89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90000" dir="5400000" sy="-100000" algn="bl" rotWithShape="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180760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>
                <a:solidFill>
                  <a:srgbClr val="000000"/>
                </a:solidFill>
                <a:latin typeface="Plateaux" pitchFamily="2" charset="0"/>
                <a:ea typeface="Plateaux" pitchFamily="2" charset="0"/>
              </a:rPr>
              <a:t>Proverb </a:t>
            </a:r>
            <a:r>
              <a:rPr lang="en-CA" sz="5400" dirty="0" smtClean="0">
                <a:solidFill>
                  <a:srgbClr val="000000"/>
                </a:solidFill>
                <a:latin typeface="Plateaux" pitchFamily="2" charset="0"/>
                <a:ea typeface="Plateaux" pitchFamily="2" charset="0"/>
                <a:cs typeface="+mj-cs"/>
              </a:rPr>
              <a:t>4</a:t>
            </a:r>
            <a:endParaRPr lang="en-CA" sz="5400" dirty="0">
              <a:solidFill>
                <a:srgbClr val="000000"/>
              </a:solidFill>
              <a:latin typeface="Plateaux" pitchFamily="2" charset="0"/>
              <a:ea typeface="Plateaux" pitchFamily="2" charset="0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9532" y="2468193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 </a:t>
            </a:r>
            <a:r>
              <a:rPr lang="en-CA" sz="4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merry heart doeth good …</a:t>
            </a:r>
            <a:endParaRPr lang="en-CA" sz="48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638296"/>
            <a:ext cx="9144000" cy="1440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89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90000" dir="5400000" sy="-100000" algn="bl" rotWithShape="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412776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>
                <a:solidFill>
                  <a:srgbClr val="000000"/>
                </a:solidFill>
                <a:latin typeface="Plateaux" pitchFamily="2" charset="0"/>
                <a:ea typeface="Plateaux" pitchFamily="2" charset="0"/>
                <a:cs typeface="+mj-cs"/>
              </a:rPr>
              <a:t>Question </a:t>
            </a:r>
            <a:r>
              <a:rPr lang="en-CA" sz="5400" dirty="0" smtClean="0">
                <a:solidFill>
                  <a:srgbClr val="000000"/>
                </a:solidFill>
                <a:latin typeface="Plateaux" pitchFamily="2" charset="0"/>
                <a:ea typeface="Plateaux" pitchFamily="2" charset="0"/>
                <a:cs typeface="+mj-cs"/>
              </a:rPr>
              <a:t>5</a:t>
            </a:r>
            <a:endParaRPr lang="en-CA" sz="5400" dirty="0">
              <a:solidFill>
                <a:srgbClr val="000000"/>
              </a:solidFill>
              <a:latin typeface="Plateaux" pitchFamily="2" charset="0"/>
              <a:ea typeface="Plateaux" pitchFamily="2" charset="0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9532" y="2700209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What is the longest name </a:t>
            </a:r>
            <a:br>
              <a:rPr lang="en-CA" sz="5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CA" sz="5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 the Bible?</a:t>
            </a:r>
            <a:endParaRPr lang="en-CA" sz="5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638296"/>
            <a:ext cx="9144000" cy="1440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89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90000" dir="5400000" sy="-100000" algn="bl" rotWithShape="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412776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>
                <a:solidFill>
                  <a:srgbClr val="000000"/>
                </a:solidFill>
                <a:latin typeface="Plateaux" pitchFamily="2" charset="0"/>
                <a:ea typeface="Plateaux" pitchFamily="2" charset="0"/>
                <a:cs typeface="+mj-cs"/>
              </a:rPr>
              <a:t>Question </a:t>
            </a:r>
            <a:r>
              <a:rPr lang="en-CA" sz="5400" dirty="0" smtClean="0">
                <a:solidFill>
                  <a:srgbClr val="000000"/>
                </a:solidFill>
                <a:latin typeface="Plateaux" pitchFamily="2" charset="0"/>
                <a:ea typeface="Plateaux" pitchFamily="2" charset="0"/>
                <a:cs typeface="+mj-cs"/>
              </a:rPr>
              <a:t>6</a:t>
            </a:r>
            <a:endParaRPr lang="en-CA" sz="5400" dirty="0">
              <a:solidFill>
                <a:srgbClr val="000000"/>
              </a:solidFill>
              <a:latin typeface="Plateaux" pitchFamily="2" charset="0"/>
              <a:ea typeface="Plateaux" pitchFamily="2" charset="0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9532" y="2700209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Who was the first man recorded of </a:t>
            </a:r>
            <a:r>
              <a:rPr lang="en-CA" sz="5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shaving?</a:t>
            </a:r>
            <a:endParaRPr lang="en-CA" sz="5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638296"/>
            <a:ext cx="9144000" cy="1440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89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90000" dir="5400000" sy="-100000" algn="bl" rotWithShape="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412776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>
                <a:solidFill>
                  <a:srgbClr val="000000"/>
                </a:solidFill>
                <a:latin typeface="Plateaux" pitchFamily="2" charset="0"/>
                <a:ea typeface="Plateaux" pitchFamily="2" charset="0"/>
                <a:cs typeface="+mj-cs"/>
              </a:rPr>
              <a:t>Question </a:t>
            </a:r>
            <a:r>
              <a:rPr lang="en-CA" sz="5400" dirty="0" smtClean="0">
                <a:solidFill>
                  <a:srgbClr val="000000"/>
                </a:solidFill>
                <a:latin typeface="Plateaux" pitchFamily="2" charset="0"/>
                <a:ea typeface="Plateaux" pitchFamily="2" charset="0"/>
                <a:cs typeface="+mj-cs"/>
              </a:rPr>
              <a:t>7</a:t>
            </a:r>
            <a:endParaRPr lang="en-CA" sz="5400" dirty="0">
              <a:solidFill>
                <a:srgbClr val="000000"/>
              </a:solidFill>
              <a:latin typeface="Plateaux" pitchFamily="2" charset="0"/>
              <a:ea typeface="Plateaux" pitchFamily="2" charset="0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9532" y="2700209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Who used a stone for a pillow?</a:t>
            </a:r>
            <a:endParaRPr lang="en-CA" sz="5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638296"/>
            <a:ext cx="9144000" cy="1440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89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90000" dir="5400000" sy="-100000" algn="bl" rotWithShape="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412776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>
                <a:solidFill>
                  <a:srgbClr val="000000"/>
                </a:solidFill>
                <a:latin typeface="Plateaux" pitchFamily="2" charset="0"/>
                <a:ea typeface="Plateaux" pitchFamily="2" charset="0"/>
                <a:cs typeface="+mj-cs"/>
              </a:rPr>
              <a:t>Question </a:t>
            </a:r>
            <a:r>
              <a:rPr lang="en-CA" sz="5400" dirty="0" smtClean="0">
                <a:solidFill>
                  <a:srgbClr val="000000"/>
                </a:solidFill>
                <a:latin typeface="Plateaux" pitchFamily="2" charset="0"/>
                <a:ea typeface="Plateaux" pitchFamily="2" charset="0"/>
                <a:cs typeface="+mj-cs"/>
              </a:rPr>
              <a:t>8</a:t>
            </a:r>
            <a:endParaRPr lang="en-CA" sz="5400" dirty="0">
              <a:solidFill>
                <a:srgbClr val="000000"/>
              </a:solidFill>
              <a:latin typeface="Plateaux" pitchFamily="2" charset="0"/>
              <a:ea typeface="Plateaux" pitchFamily="2" charset="0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9532" y="2700209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Who died by having a wet thick cloth put on his face?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638296"/>
            <a:ext cx="9144000" cy="1440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89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90000" dir="5400000" sy="-100000" algn="bl" rotWithShape="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412776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>
                <a:solidFill>
                  <a:srgbClr val="000000"/>
                </a:solidFill>
                <a:latin typeface="Plateaux" pitchFamily="2" charset="0"/>
                <a:ea typeface="Plateaux" pitchFamily="2" charset="0"/>
                <a:cs typeface="+mj-cs"/>
              </a:rPr>
              <a:t>Question </a:t>
            </a:r>
            <a:r>
              <a:rPr lang="en-CA" sz="5400" dirty="0" smtClean="0">
                <a:solidFill>
                  <a:srgbClr val="000000"/>
                </a:solidFill>
                <a:latin typeface="Plateaux" pitchFamily="2" charset="0"/>
                <a:ea typeface="Plateaux" pitchFamily="2" charset="0"/>
                <a:cs typeface="+mj-cs"/>
              </a:rPr>
              <a:t>9</a:t>
            </a:r>
            <a:endParaRPr lang="en-CA" sz="5400" dirty="0">
              <a:solidFill>
                <a:srgbClr val="000000"/>
              </a:solidFill>
              <a:latin typeface="Plateaux" pitchFamily="2" charset="0"/>
              <a:ea typeface="Plateaux" pitchFamily="2" charset="0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9532" y="2700209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What did </a:t>
            </a:r>
            <a:r>
              <a:rPr lang="en-CA" sz="5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Shamgar</a:t>
            </a:r>
            <a:r>
              <a:rPr lang="en-CA" sz="5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slay </a:t>
            </a:r>
            <a:r>
              <a:rPr lang="en-CA" sz="5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CA" sz="5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CA" sz="5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600 </a:t>
            </a:r>
            <a:r>
              <a:rPr lang="en-CA" sz="5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Philistines with.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638296"/>
            <a:ext cx="9144000" cy="1440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89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90000" dir="5400000" sy="-100000" algn="bl" rotWithShape="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412776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>
                <a:solidFill>
                  <a:srgbClr val="000000"/>
                </a:solidFill>
                <a:latin typeface="Plateaux" pitchFamily="2" charset="0"/>
                <a:ea typeface="Plateaux" pitchFamily="2" charset="0"/>
                <a:cs typeface="+mj-cs"/>
              </a:rPr>
              <a:t>Question </a:t>
            </a:r>
            <a:r>
              <a:rPr lang="en-CA" sz="5400" dirty="0" smtClean="0">
                <a:solidFill>
                  <a:srgbClr val="000000"/>
                </a:solidFill>
                <a:latin typeface="Plateaux" pitchFamily="2" charset="0"/>
                <a:ea typeface="Plateaux" pitchFamily="2" charset="0"/>
                <a:cs typeface="+mj-cs"/>
              </a:rPr>
              <a:t>10</a:t>
            </a:r>
            <a:endParaRPr lang="en-CA" sz="5400" dirty="0">
              <a:solidFill>
                <a:srgbClr val="000000"/>
              </a:solidFill>
              <a:latin typeface="Plateaux" pitchFamily="2" charset="0"/>
              <a:ea typeface="Plateaux" pitchFamily="2" charset="0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9532" y="2700209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Who cut Samson’s </a:t>
            </a:r>
            <a:r>
              <a:rPr lang="en-CA" sz="5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hair?</a:t>
            </a:r>
            <a:endParaRPr lang="en-CA" sz="5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552" y="2767281"/>
            <a:ext cx="8064896" cy="1323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8000" dirty="0" smtClean="0">
                <a:solidFill>
                  <a:schemeClr val="accent6">
                    <a:lumMod val="75000"/>
                  </a:schemeClr>
                </a:solidFill>
                <a:latin typeface="Janda Siesta Sunrise" pitchFamily="2" charset="-18"/>
                <a:ea typeface="Plateaux" pitchFamily="2" charset="0"/>
                <a:cs typeface="+mj-cs"/>
              </a:rPr>
              <a:t>ANSWERS</a:t>
            </a:r>
            <a:endParaRPr lang="en-CA" sz="8000" dirty="0">
              <a:solidFill>
                <a:schemeClr val="accent6">
                  <a:lumMod val="75000"/>
                </a:schemeClr>
              </a:solidFill>
              <a:latin typeface="Janda Siesta Sunrise" pitchFamily="2" charset="-18"/>
              <a:ea typeface="Plateaux" pitchFamily="2" charset="0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6651944"/>
            <a:ext cx="9144000" cy="1440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89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90000" dir="5400000" sy="-100000" algn="bl" rotWithShape="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638296"/>
            <a:ext cx="9144000" cy="1440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89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90000" dir="5400000" sy="-100000" algn="bl" rotWithShape="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412776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>
                <a:solidFill>
                  <a:srgbClr val="000000"/>
                </a:solidFill>
                <a:latin typeface="Plateaux" pitchFamily="2" charset="0"/>
                <a:ea typeface="Plateaux" pitchFamily="2" charset="0"/>
                <a:cs typeface="+mj-cs"/>
              </a:rPr>
              <a:t>Question </a:t>
            </a:r>
            <a:r>
              <a:rPr lang="en-CA" sz="5400" dirty="0" smtClean="0">
                <a:solidFill>
                  <a:srgbClr val="000000"/>
                </a:solidFill>
                <a:latin typeface="Plateaux" pitchFamily="2" charset="0"/>
                <a:ea typeface="Plateaux" pitchFamily="2" charset="0"/>
                <a:cs typeface="+mj-cs"/>
              </a:rPr>
              <a:t>1</a:t>
            </a:r>
            <a:endParaRPr lang="en-CA" sz="5400" dirty="0">
              <a:solidFill>
                <a:srgbClr val="000000"/>
              </a:solidFill>
              <a:latin typeface="Plateaux" pitchFamily="2" charset="0"/>
              <a:ea typeface="Plateaux" pitchFamily="2" charset="0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9532" y="2700209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Who wore </a:t>
            </a:r>
            <a:r>
              <a:rPr lang="en-CA" sz="5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camel’s </a:t>
            </a:r>
            <a:r>
              <a:rPr lang="en-CA" sz="5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hair </a:t>
            </a:r>
            <a:r>
              <a:rPr lang="en-CA" sz="5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CA" sz="5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CA" sz="5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for </a:t>
            </a:r>
            <a:r>
              <a:rPr lang="en-CA" sz="5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his </a:t>
            </a:r>
            <a:r>
              <a:rPr lang="en-CA" sz="5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clothes?</a:t>
            </a:r>
            <a:endParaRPr lang="en-CA" sz="5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391094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i="1" dirty="0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Answer:  John the Baptist </a:t>
            </a:r>
            <a:r>
              <a:rPr lang="en-CA" sz="4000" i="1" dirty="0" smtClean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(Mark 1v6)</a:t>
            </a:r>
            <a:endParaRPr lang="en-CA" sz="5400" i="1" dirty="0">
              <a:solidFill>
                <a:srgbClr val="FF33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638296"/>
            <a:ext cx="9144000" cy="1440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89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90000" dir="5400000" sy="-100000" algn="bl" rotWithShape="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412776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>
                <a:solidFill>
                  <a:srgbClr val="000000"/>
                </a:solidFill>
                <a:latin typeface="Plateaux" pitchFamily="2" charset="0"/>
                <a:ea typeface="Plateaux" pitchFamily="2" charset="0"/>
                <a:cs typeface="+mj-cs"/>
              </a:rPr>
              <a:t>Question </a:t>
            </a:r>
            <a:r>
              <a:rPr lang="en-CA" sz="5400" dirty="0" smtClean="0">
                <a:solidFill>
                  <a:srgbClr val="000000"/>
                </a:solidFill>
                <a:latin typeface="Plateaux" pitchFamily="2" charset="0"/>
                <a:ea typeface="Plateaux" pitchFamily="2" charset="0"/>
                <a:cs typeface="+mj-cs"/>
              </a:rPr>
              <a:t>2</a:t>
            </a:r>
            <a:endParaRPr lang="en-CA" sz="5400" dirty="0">
              <a:solidFill>
                <a:srgbClr val="000000"/>
              </a:solidFill>
              <a:latin typeface="Plateaux" pitchFamily="2" charset="0"/>
              <a:ea typeface="Plateaux" pitchFamily="2" charset="0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9532" y="2700209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How many books in the Bible are named after </a:t>
            </a:r>
            <a:r>
              <a:rPr lang="en-CA" sz="5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women?</a:t>
            </a:r>
            <a:endParaRPr lang="en-CA" sz="5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7932" y="5391094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i="1" dirty="0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Answer:  Two – Esther, Ruth</a:t>
            </a:r>
            <a:endParaRPr lang="en-CA" sz="5400" i="1" dirty="0">
              <a:solidFill>
                <a:srgbClr val="FF33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638296"/>
            <a:ext cx="9144000" cy="1440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89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90000" dir="5400000" sy="-100000" algn="bl" rotWithShape="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412776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>
                <a:solidFill>
                  <a:srgbClr val="000000"/>
                </a:solidFill>
                <a:latin typeface="Plateaux" pitchFamily="2" charset="0"/>
                <a:ea typeface="Plateaux" pitchFamily="2" charset="0"/>
                <a:cs typeface="+mj-cs"/>
              </a:rPr>
              <a:t>Question </a:t>
            </a:r>
            <a:r>
              <a:rPr lang="en-CA" sz="5400" dirty="0" smtClean="0">
                <a:solidFill>
                  <a:srgbClr val="000000"/>
                </a:solidFill>
                <a:latin typeface="Plateaux" pitchFamily="2" charset="0"/>
                <a:ea typeface="Plateaux" pitchFamily="2" charset="0"/>
                <a:cs typeface="+mj-cs"/>
              </a:rPr>
              <a:t>3</a:t>
            </a:r>
            <a:endParaRPr lang="en-CA" sz="5400" dirty="0">
              <a:solidFill>
                <a:srgbClr val="000000"/>
              </a:solidFill>
              <a:latin typeface="Plateaux" pitchFamily="2" charset="0"/>
              <a:ea typeface="Plateaux" pitchFamily="2" charset="0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832" y="2700209"/>
            <a:ext cx="89119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What is the only book of the Bible to mention a “pair of shoes</a:t>
            </a:r>
            <a:r>
              <a:rPr lang="en-CA" sz="4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”?</a:t>
            </a:r>
            <a:endParaRPr lang="en-CA" sz="48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7932" y="5391094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i="1" dirty="0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Answer:  Amos </a:t>
            </a:r>
            <a:r>
              <a:rPr lang="en-CA" sz="4000" i="1" dirty="0" smtClean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(Amos 2v6, 8v6)</a:t>
            </a:r>
            <a:endParaRPr lang="en-CA" sz="5400" i="1" dirty="0">
              <a:solidFill>
                <a:srgbClr val="FF33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651944"/>
            <a:ext cx="9144000" cy="1440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89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90000" dir="5400000" sy="-100000" algn="bl" rotWithShape="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180760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>
                <a:solidFill>
                  <a:srgbClr val="000000"/>
                </a:solidFill>
                <a:latin typeface="Plateaux" pitchFamily="2" charset="0"/>
                <a:ea typeface="Plateaux" pitchFamily="2" charset="0"/>
              </a:rPr>
              <a:t>Proverb </a:t>
            </a:r>
            <a:r>
              <a:rPr lang="en-CA" sz="5400" dirty="0" smtClean="0">
                <a:solidFill>
                  <a:srgbClr val="000000"/>
                </a:solidFill>
                <a:latin typeface="Plateaux" pitchFamily="2" charset="0"/>
                <a:ea typeface="Plateaux" pitchFamily="2" charset="0"/>
                <a:cs typeface="+mj-cs"/>
              </a:rPr>
              <a:t>5</a:t>
            </a:r>
            <a:endParaRPr lang="en-CA" sz="5400" dirty="0">
              <a:solidFill>
                <a:srgbClr val="000000"/>
              </a:solidFill>
              <a:latin typeface="Plateaux" pitchFamily="2" charset="0"/>
              <a:ea typeface="Plateaux" pitchFamily="2" charset="0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9532" y="2468193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Even a fool, </a:t>
            </a:r>
            <a:endParaRPr lang="en-CA" sz="48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CA" sz="4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when </a:t>
            </a:r>
            <a:r>
              <a:rPr lang="en-CA" sz="4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he </a:t>
            </a:r>
            <a:r>
              <a:rPr lang="en-CA" sz="48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holdeth</a:t>
            </a:r>
            <a:r>
              <a:rPr lang="en-CA" sz="4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his peace</a:t>
            </a:r>
            <a:r>
              <a:rPr lang="en-CA" sz="4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…</a:t>
            </a:r>
            <a:endParaRPr lang="en-CA" sz="48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638296"/>
            <a:ext cx="9144000" cy="1440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89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90000" dir="5400000" sy="-100000" algn="bl" rotWithShape="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412776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>
                <a:solidFill>
                  <a:srgbClr val="000000"/>
                </a:solidFill>
                <a:latin typeface="Plateaux" pitchFamily="2" charset="0"/>
                <a:ea typeface="Plateaux" pitchFamily="2" charset="0"/>
                <a:cs typeface="+mj-cs"/>
              </a:rPr>
              <a:t>Question 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9532" y="2700209"/>
            <a:ext cx="82809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What is the chapter that talks about dead, dry bones being brought to life.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7932" y="5391094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i="1" dirty="0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Answer:  Ezekiel 37</a:t>
            </a:r>
            <a:endParaRPr lang="en-CA" sz="5400" i="1" dirty="0">
              <a:solidFill>
                <a:srgbClr val="FF33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638296"/>
            <a:ext cx="9144000" cy="1440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89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90000" dir="5400000" sy="-100000" algn="bl" rotWithShape="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412776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>
                <a:solidFill>
                  <a:srgbClr val="000000"/>
                </a:solidFill>
                <a:latin typeface="Plateaux" pitchFamily="2" charset="0"/>
                <a:ea typeface="Plateaux" pitchFamily="2" charset="0"/>
                <a:cs typeface="+mj-cs"/>
              </a:rPr>
              <a:t>Question </a:t>
            </a:r>
            <a:r>
              <a:rPr lang="en-CA" sz="5400" dirty="0" smtClean="0">
                <a:solidFill>
                  <a:srgbClr val="000000"/>
                </a:solidFill>
                <a:latin typeface="Plateaux" pitchFamily="2" charset="0"/>
                <a:ea typeface="Plateaux" pitchFamily="2" charset="0"/>
                <a:cs typeface="+mj-cs"/>
              </a:rPr>
              <a:t>5</a:t>
            </a:r>
            <a:endParaRPr lang="en-CA" sz="5400" dirty="0">
              <a:solidFill>
                <a:srgbClr val="000000"/>
              </a:solidFill>
              <a:latin typeface="Plateaux" pitchFamily="2" charset="0"/>
              <a:ea typeface="Plateaux" pitchFamily="2" charset="0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9532" y="2700209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What is the longest name </a:t>
            </a:r>
            <a:br>
              <a:rPr lang="en-CA" sz="5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CA" sz="5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 the Bible?</a:t>
            </a:r>
            <a:endParaRPr lang="en-CA" sz="5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7932" y="5309206"/>
            <a:ext cx="8280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i="1" dirty="0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Answer:  </a:t>
            </a:r>
            <a:r>
              <a:rPr lang="en-CA" sz="4800" i="1" dirty="0" err="1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Mahershalalhashbaz</a:t>
            </a:r>
            <a:r>
              <a:rPr lang="en-CA" sz="3600" i="1" dirty="0"/>
              <a:t> </a:t>
            </a:r>
            <a:r>
              <a:rPr lang="en-CA" sz="3600" i="1" dirty="0" smtClean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(Isa 8v1)</a:t>
            </a:r>
            <a:endParaRPr lang="en-CA" sz="4800" i="1" dirty="0">
              <a:solidFill>
                <a:srgbClr val="FF33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638296"/>
            <a:ext cx="9144000" cy="1440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89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90000" dir="5400000" sy="-100000" algn="bl" rotWithShape="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412776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>
                <a:solidFill>
                  <a:srgbClr val="000000"/>
                </a:solidFill>
                <a:latin typeface="Plateaux" pitchFamily="2" charset="0"/>
                <a:ea typeface="Plateaux" pitchFamily="2" charset="0"/>
                <a:cs typeface="+mj-cs"/>
              </a:rPr>
              <a:t>Question </a:t>
            </a:r>
            <a:r>
              <a:rPr lang="en-CA" sz="5400" dirty="0" smtClean="0">
                <a:solidFill>
                  <a:srgbClr val="000000"/>
                </a:solidFill>
                <a:latin typeface="Plateaux" pitchFamily="2" charset="0"/>
                <a:ea typeface="Plateaux" pitchFamily="2" charset="0"/>
                <a:cs typeface="+mj-cs"/>
              </a:rPr>
              <a:t>6</a:t>
            </a:r>
            <a:endParaRPr lang="en-CA" sz="5400" dirty="0">
              <a:solidFill>
                <a:srgbClr val="000000"/>
              </a:solidFill>
              <a:latin typeface="Plateaux" pitchFamily="2" charset="0"/>
              <a:ea typeface="Plateaux" pitchFamily="2" charset="0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9532" y="2700209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Who was the first man recorded of </a:t>
            </a:r>
            <a:r>
              <a:rPr lang="en-CA" sz="5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shaving?</a:t>
            </a:r>
            <a:endParaRPr lang="en-CA" sz="5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7932" y="5391094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i="1" dirty="0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Answer:  Joseph </a:t>
            </a:r>
            <a:r>
              <a:rPr lang="en-CA" sz="4000" i="1" dirty="0" smtClean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(Gen 41v14)</a:t>
            </a:r>
            <a:endParaRPr lang="en-CA" sz="5400" i="1" dirty="0">
              <a:solidFill>
                <a:srgbClr val="FF33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638296"/>
            <a:ext cx="9144000" cy="1440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89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90000" dir="5400000" sy="-100000" algn="bl" rotWithShape="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412776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>
                <a:solidFill>
                  <a:srgbClr val="000000"/>
                </a:solidFill>
                <a:latin typeface="Plateaux" pitchFamily="2" charset="0"/>
                <a:ea typeface="Plateaux" pitchFamily="2" charset="0"/>
                <a:cs typeface="+mj-cs"/>
              </a:rPr>
              <a:t>Question </a:t>
            </a:r>
            <a:r>
              <a:rPr lang="en-CA" sz="5400" dirty="0" smtClean="0">
                <a:solidFill>
                  <a:srgbClr val="000000"/>
                </a:solidFill>
                <a:latin typeface="Plateaux" pitchFamily="2" charset="0"/>
                <a:ea typeface="Plateaux" pitchFamily="2" charset="0"/>
                <a:cs typeface="+mj-cs"/>
              </a:rPr>
              <a:t>7</a:t>
            </a:r>
            <a:endParaRPr lang="en-CA" sz="5400" dirty="0">
              <a:solidFill>
                <a:srgbClr val="000000"/>
              </a:solidFill>
              <a:latin typeface="Plateaux" pitchFamily="2" charset="0"/>
              <a:ea typeface="Plateaux" pitchFamily="2" charset="0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9532" y="2700209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Who used a stone for a pillow?</a:t>
            </a:r>
            <a:endParaRPr lang="en-CA" sz="5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7932" y="5391094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i="1" dirty="0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Answer:  Jacob </a:t>
            </a:r>
            <a:r>
              <a:rPr lang="en-CA" sz="4000" i="1" dirty="0" smtClean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(Gen 28v11)</a:t>
            </a:r>
            <a:endParaRPr lang="en-CA" sz="5400" i="1" dirty="0">
              <a:solidFill>
                <a:srgbClr val="FF33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638296"/>
            <a:ext cx="9144000" cy="1440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89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90000" dir="5400000" sy="-100000" algn="bl" rotWithShape="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412776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>
                <a:solidFill>
                  <a:srgbClr val="000000"/>
                </a:solidFill>
                <a:latin typeface="Plateaux" pitchFamily="2" charset="0"/>
                <a:ea typeface="Plateaux" pitchFamily="2" charset="0"/>
                <a:cs typeface="+mj-cs"/>
              </a:rPr>
              <a:t>Question </a:t>
            </a:r>
            <a:r>
              <a:rPr lang="en-CA" sz="5400" dirty="0" smtClean="0">
                <a:solidFill>
                  <a:srgbClr val="000000"/>
                </a:solidFill>
                <a:latin typeface="Plateaux" pitchFamily="2" charset="0"/>
                <a:ea typeface="Plateaux" pitchFamily="2" charset="0"/>
                <a:cs typeface="+mj-cs"/>
              </a:rPr>
              <a:t>8</a:t>
            </a:r>
            <a:endParaRPr lang="en-CA" sz="5400" dirty="0">
              <a:solidFill>
                <a:srgbClr val="000000"/>
              </a:solidFill>
              <a:latin typeface="Plateaux" pitchFamily="2" charset="0"/>
              <a:ea typeface="Plateaux" pitchFamily="2" charset="0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9532" y="2700209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Who died by having a wet thick cloth put on his face?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3966" y="5391094"/>
            <a:ext cx="8756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i="1" dirty="0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Answer:  </a:t>
            </a:r>
            <a:r>
              <a:rPr lang="en-CA" sz="4800" i="1" dirty="0" err="1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Benhadad</a:t>
            </a:r>
            <a:r>
              <a:rPr lang="en-CA" sz="4800" i="1" dirty="0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CA" sz="4000" i="1" dirty="0" smtClean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(2 Kings 8v7, 15)</a:t>
            </a:r>
            <a:endParaRPr lang="en-CA" sz="5400" i="1" dirty="0">
              <a:solidFill>
                <a:srgbClr val="FF33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638296"/>
            <a:ext cx="9144000" cy="1440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89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90000" dir="5400000" sy="-100000" algn="bl" rotWithShape="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412776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>
                <a:solidFill>
                  <a:srgbClr val="000000"/>
                </a:solidFill>
                <a:latin typeface="Plateaux" pitchFamily="2" charset="0"/>
                <a:ea typeface="Plateaux" pitchFamily="2" charset="0"/>
                <a:cs typeface="+mj-cs"/>
              </a:rPr>
              <a:t>Question </a:t>
            </a:r>
            <a:r>
              <a:rPr lang="en-CA" sz="5400" dirty="0" smtClean="0">
                <a:solidFill>
                  <a:srgbClr val="000000"/>
                </a:solidFill>
                <a:latin typeface="Plateaux" pitchFamily="2" charset="0"/>
                <a:ea typeface="Plateaux" pitchFamily="2" charset="0"/>
                <a:cs typeface="+mj-cs"/>
              </a:rPr>
              <a:t>9</a:t>
            </a:r>
            <a:endParaRPr lang="en-CA" sz="5400" dirty="0">
              <a:solidFill>
                <a:srgbClr val="000000"/>
              </a:solidFill>
              <a:latin typeface="Plateaux" pitchFamily="2" charset="0"/>
              <a:ea typeface="Plateaux" pitchFamily="2" charset="0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9532" y="2700209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What did </a:t>
            </a:r>
            <a:r>
              <a:rPr lang="en-CA" sz="5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Shamgar</a:t>
            </a:r>
            <a:r>
              <a:rPr lang="en-CA" sz="5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slay </a:t>
            </a:r>
            <a:r>
              <a:rPr lang="en-CA" sz="5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CA" sz="5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CA" sz="5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600 </a:t>
            </a:r>
            <a:r>
              <a:rPr lang="en-CA" sz="5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Philistines with.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7932" y="5391094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i="1" dirty="0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Answer:  An ox goad </a:t>
            </a:r>
            <a:r>
              <a:rPr lang="en-CA" sz="4000" i="1" dirty="0" smtClean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(Jud 3v31)</a:t>
            </a:r>
            <a:endParaRPr lang="en-CA" sz="5400" i="1" dirty="0">
              <a:solidFill>
                <a:srgbClr val="FF33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638296"/>
            <a:ext cx="9144000" cy="1440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89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90000" dir="5400000" sy="-100000" algn="bl" rotWithShape="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412776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>
                <a:solidFill>
                  <a:srgbClr val="000000"/>
                </a:solidFill>
                <a:latin typeface="Plateaux" pitchFamily="2" charset="0"/>
                <a:ea typeface="Plateaux" pitchFamily="2" charset="0"/>
                <a:cs typeface="+mj-cs"/>
              </a:rPr>
              <a:t>Question </a:t>
            </a:r>
            <a:r>
              <a:rPr lang="en-CA" sz="5400" dirty="0" smtClean="0">
                <a:solidFill>
                  <a:srgbClr val="000000"/>
                </a:solidFill>
                <a:latin typeface="Plateaux" pitchFamily="2" charset="0"/>
                <a:ea typeface="Plateaux" pitchFamily="2" charset="0"/>
                <a:cs typeface="+mj-cs"/>
              </a:rPr>
              <a:t>10</a:t>
            </a:r>
            <a:endParaRPr lang="en-CA" sz="5400" dirty="0">
              <a:solidFill>
                <a:srgbClr val="000000"/>
              </a:solidFill>
              <a:latin typeface="Plateaux" pitchFamily="2" charset="0"/>
              <a:ea typeface="Plateaux" pitchFamily="2" charset="0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9532" y="2700209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Who cut Samson’s </a:t>
            </a:r>
            <a:r>
              <a:rPr lang="en-CA" sz="5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hair?</a:t>
            </a:r>
            <a:endParaRPr lang="en-CA" sz="5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7932" y="5391094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i="1" dirty="0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Answer:  “A man” </a:t>
            </a:r>
            <a:r>
              <a:rPr lang="en-CA" sz="4000" i="1" dirty="0" smtClean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(Jud 16v19)</a:t>
            </a:r>
            <a:endParaRPr lang="en-CA" sz="5400" i="1" dirty="0">
              <a:solidFill>
                <a:srgbClr val="FF33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7544" y="2140392"/>
            <a:ext cx="8064896" cy="31085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8000" dirty="0" smtClean="0">
                <a:solidFill>
                  <a:srgbClr val="FF3300"/>
                </a:solidFill>
                <a:latin typeface="Janda Siesta Sunrise" pitchFamily="2" charset="-18"/>
                <a:ea typeface="Plateaux" pitchFamily="2" charset="0"/>
                <a:cs typeface="+mj-cs"/>
              </a:rPr>
              <a:t>ACTIVITY</a:t>
            </a:r>
            <a:endParaRPr lang="en-CA" sz="8000" dirty="0">
              <a:solidFill>
                <a:srgbClr val="FF3300"/>
              </a:solidFill>
              <a:latin typeface="Janda Siesta Sunrise" pitchFamily="2" charset="-18"/>
              <a:ea typeface="Plateaux" pitchFamily="2" charset="0"/>
              <a:cs typeface="+mj-cs"/>
            </a:endParaRPr>
          </a:p>
          <a:p>
            <a:endParaRPr lang="en-CA" sz="4400" dirty="0">
              <a:solidFill>
                <a:srgbClr val="000000"/>
              </a:solidFill>
              <a:latin typeface="Plateaux" pitchFamily="2" charset="0"/>
              <a:ea typeface="Plateaux" pitchFamily="2" charset="0"/>
              <a:cs typeface="+mj-cs"/>
            </a:endParaRPr>
          </a:p>
          <a:p>
            <a:r>
              <a:rPr lang="en-CA" sz="7200" dirty="0" smtClean="0">
                <a:solidFill>
                  <a:srgbClr val="000000"/>
                </a:solidFill>
                <a:latin typeface="Plateaux" pitchFamily="2" charset="0"/>
                <a:ea typeface="Plateaux" pitchFamily="2" charset="0"/>
                <a:cs typeface="+mj-cs"/>
              </a:rPr>
              <a:t>Push Ups</a:t>
            </a:r>
            <a:endParaRPr lang="en-CA" sz="7200" dirty="0">
              <a:solidFill>
                <a:srgbClr val="000000"/>
              </a:solidFill>
              <a:latin typeface="Plateaux" pitchFamily="2" charset="0"/>
              <a:ea typeface="Plateaux" pitchFamily="2" charset="0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0" y="6651944"/>
            <a:ext cx="9144000" cy="1440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89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90000" dir="5400000" sy="-100000" algn="bl" rotWithShape="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638296"/>
            <a:ext cx="9144000" cy="1440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89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90000" dir="5400000" sy="-100000" algn="bl" rotWithShape="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4105" y="2136103"/>
            <a:ext cx="8640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 smtClean="0">
                <a:solidFill>
                  <a:srgbClr val="000000"/>
                </a:solidFill>
                <a:latin typeface="Plateaux" pitchFamily="2" charset="0"/>
                <a:ea typeface="Plateaux" pitchFamily="2" charset="0"/>
                <a:cs typeface="+mj-cs"/>
              </a:rPr>
              <a:t>Thanks for participating!</a:t>
            </a:r>
            <a:endParaRPr lang="en-CA" sz="5400" dirty="0">
              <a:solidFill>
                <a:srgbClr val="000000"/>
              </a:solidFill>
              <a:latin typeface="Plateaux" pitchFamily="2" charset="0"/>
              <a:ea typeface="Plateaux" pitchFamily="2" charset="0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4125" y="3985371"/>
            <a:ext cx="82809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3800" dirty="0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</a:t>
            </a:r>
            <a:endParaRPr lang="en-CA" sz="7200" dirty="0">
              <a:solidFill>
                <a:srgbClr val="FF33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552" y="2767281"/>
            <a:ext cx="8064896" cy="1323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8000" dirty="0" smtClean="0">
                <a:solidFill>
                  <a:schemeClr val="accent6">
                    <a:lumMod val="75000"/>
                  </a:schemeClr>
                </a:solidFill>
                <a:latin typeface="Janda Siesta Sunrise" pitchFamily="2" charset="-18"/>
                <a:ea typeface="Plateaux" pitchFamily="2" charset="0"/>
                <a:cs typeface="+mj-cs"/>
              </a:rPr>
              <a:t>ANSWERS</a:t>
            </a:r>
            <a:endParaRPr lang="en-CA" sz="8000" dirty="0">
              <a:solidFill>
                <a:schemeClr val="accent6">
                  <a:lumMod val="75000"/>
                </a:schemeClr>
              </a:solidFill>
              <a:latin typeface="Janda Siesta Sunrise" pitchFamily="2" charset="-18"/>
              <a:ea typeface="Plateaux" pitchFamily="2" charset="0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6651944"/>
            <a:ext cx="9144000" cy="1440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89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90000" dir="5400000" sy="-100000" algn="bl" rotWithShape="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">
  <a:themeElements>
    <a:clrScheme name="">
      <a:dk1>
        <a:srgbClr val="4D4D4D"/>
      </a:dk1>
      <a:lt1>
        <a:srgbClr val="FFFFFF"/>
      </a:lt1>
      <a:dk2>
        <a:srgbClr val="4D4D4D"/>
      </a:dk2>
      <a:lt2>
        <a:srgbClr val="214DDB"/>
      </a:lt2>
      <a:accent1>
        <a:srgbClr val="9752EC"/>
      </a:accent1>
      <a:accent2>
        <a:srgbClr val="FF48BC"/>
      </a:accent2>
      <a:accent3>
        <a:srgbClr val="FFFFFF"/>
      </a:accent3>
      <a:accent4>
        <a:srgbClr val="404040"/>
      </a:accent4>
      <a:accent5>
        <a:srgbClr val="C9B3F4"/>
      </a:accent5>
      <a:accent6>
        <a:srgbClr val="E740AA"/>
      </a:accent6>
      <a:hlink>
        <a:srgbClr val="FF320C"/>
      </a:hlink>
      <a:folHlink>
        <a:srgbClr val="D5D5D5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1086</TotalTime>
  <Words>1787</Words>
  <Application>Microsoft Office PowerPoint</Application>
  <PresentationFormat>On-screen Show (4:3)</PresentationFormat>
  <Paragraphs>611</Paragraphs>
  <Slides>88</Slides>
  <Notes>87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89" baseType="lpstr">
      <vt:lpstr>powerpoint-template</vt:lpstr>
      <vt:lpstr>QUIZ AFTERNOON</vt:lpstr>
      <vt:lpstr>Quiz Rounds and Activities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QUIZ AFTERNOON</dc:title>
  <dc:creator>Dan&amp;Linda</dc:creator>
  <cp:lastModifiedBy>Dan&amp;Linda</cp:lastModifiedBy>
  <cp:revision>21</cp:revision>
  <dcterms:created xsi:type="dcterms:W3CDTF">2018-04-06T14:09:38Z</dcterms:created>
  <dcterms:modified xsi:type="dcterms:W3CDTF">2018-11-09T13:56:55Z</dcterms:modified>
</cp:coreProperties>
</file>